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57" r:id="rId4"/>
    <p:sldId id="264" r:id="rId5"/>
    <p:sldId id="259" r:id="rId6"/>
    <p:sldId id="260" r:id="rId7"/>
    <p:sldId id="265" r:id="rId8"/>
    <p:sldId id="266" r:id="rId9"/>
    <p:sldId id="268" r:id="rId10"/>
    <p:sldId id="269" r:id="rId11"/>
    <p:sldId id="258" r:id="rId12"/>
    <p:sldId id="270" r:id="rId13"/>
    <p:sldId id="271" r:id="rId14"/>
    <p:sldId id="261" r:id="rId15"/>
    <p:sldId id="267" r:id="rId16"/>
    <p:sldId id="273" r:id="rId17"/>
  </p:sldIdLst>
  <p:sldSz cx="12192000" cy="6858000"/>
  <p:notesSz cx="6797675" cy="9928225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F70"/>
    <a:srgbClr val="880303"/>
    <a:srgbClr val="403C5E"/>
    <a:srgbClr val="81C4F7"/>
    <a:srgbClr val="171A39"/>
    <a:srgbClr val="191B3A"/>
    <a:srgbClr val="47C681"/>
    <a:srgbClr val="8B9091"/>
    <a:srgbClr val="A47EA3"/>
    <a:srgbClr val="8C0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15" autoAdjust="0"/>
    <p:restoredTop sz="95846"/>
  </p:normalViewPr>
  <p:slideViewPr>
    <p:cSldViewPr snapToGrid="0" snapToObjects="1">
      <p:cViewPr>
        <p:scale>
          <a:sx n="66" d="100"/>
          <a:sy n="66" d="100"/>
        </p:scale>
        <p:origin x="1878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C7553-88D2-884A-B8D5-725DA06D5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BF5689-DCBD-4041-850D-DA5544736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FD75E-6659-F94A-9B5F-A748FC3C1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6F067-8B1C-0E40-B68C-993AFA32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C651A-C098-904A-B148-97589A4C7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024C1-B02D-5944-961F-8F925B85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DAA4DAF-0729-8A4F-8CA5-E34E5B1B8B74}"/>
              </a:ext>
            </a:extLst>
          </p:cNvPr>
          <p:cNvSpPr/>
          <p:nvPr userDrawn="1"/>
        </p:nvSpPr>
        <p:spPr>
          <a:xfrm>
            <a:off x="381000" y="348761"/>
            <a:ext cx="11430000" cy="6160477"/>
          </a:xfrm>
          <a:prstGeom prst="roundRect">
            <a:avLst>
              <a:gd name="adj" fmla="val 3002"/>
            </a:avLst>
          </a:prstGeom>
          <a:noFill/>
          <a:ln w="203200">
            <a:gradFill flip="none" rotWithShape="1">
              <a:gsLst>
                <a:gs pos="13000">
                  <a:srgbClr val="8FD0F3"/>
                </a:gs>
                <a:gs pos="100000">
                  <a:srgbClr val="FEBD73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0017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7DED-E35A-0A49-8F23-ACECBBFE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926EE-84BE-3949-AE46-802989C0E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08D9-14A7-C643-8506-75BC31CA0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DAA0D-248B-C640-82E9-2C05FB2B4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AD513-8699-F449-93F0-74E860E2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83201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2526F3-7018-B843-AC6C-24BE796BD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EA3F6-7165-A245-935B-019E1C6A4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A1CD7-CBDF-E54A-A95E-A62DCDCC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7BAAF-ED7D-3F45-A1E2-86041515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D40BF-FFF7-CB46-8B7E-D048C066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0698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873F-E33B-6042-AE39-1EB7AF8D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D983D-B6C2-394F-907F-2B6A8D722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F2782-DD45-0E47-95EF-C9E2B3F3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47853-2082-CD45-BDCA-056904340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4E5E3-6DC3-5F47-81DD-B2064AA5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250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3B67-F016-294C-A83E-C2B851DD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4A287-AD17-6B44-961A-1EF25839F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C9FE9-D0EC-B34F-8AD3-CB0D11ED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CD518-E638-5C46-A703-C77F2748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EC9-1380-7245-A5AF-71BF9F627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94974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AE0A-A8B0-2E4B-9B38-8B1A1368C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80EE7-4B9A-7440-9B2F-A5F48C1E3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26598-9573-F14E-9311-21369A3A6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4392F-83EB-9D42-A61C-1917245B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63DA9-EF2F-364B-94D7-55289573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A654D-FD08-6E4E-8D51-C9BC202F8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6448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9B759-FDD4-FF40-99FA-102CD85D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D7397-D014-4340-A017-C565E0746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0C201-7A23-CF4A-A73E-0DD3B348D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C9F776-9139-144F-9E88-67D91E891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67111-B7B5-D745-8E36-4AADA7480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F7A38-9858-1C4F-A904-109363FE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993D0-B98D-F84A-BB03-D25E7A93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7ACF4B-CB5B-3B42-B0D4-140757C7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1011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13074-2E49-C44B-B4F5-0AF412659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A3EC5-6A1A-BF40-8D75-1DFB0460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627CF-1CC9-4643-9EF7-001F3CB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1F964-3801-3D43-B6E5-AE84448A4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65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61B707-5B69-5E44-82A0-ED2A147F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BF1701-1A78-864C-8FFF-1C4779EE8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60AE9-2120-AE4F-8934-569443EF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31564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E453-47E6-5E4F-90A9-F16C03FD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E2761-9DC2-8E4D-941F-7EF0087E8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DE0B4-4A2E-2141-9E56-7A79213F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0B692-EA0A-B246-9FEC-752D1823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F8ABB-C9C4-0D4A-A940-51508597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0FD51-6592-D340-92D2-97E5F4E5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969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392D-4F4F-0B44-9B41-1817760D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FE5AA0-C15D-8A43-BFF3-DB7998DB5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822BB-3A2D-3045-9D5B-FAA17379C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D2C45-A8E0-3548-A3B4-E72D94407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7065F-6F9B-B34D-842E-EDE538AA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1E318-7124-0F4F-9C80-FD969179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9355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D7291C-CC2A-5D49-B460-FF3576102F1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285D51-53D0-394B-B9C6-CC8B6A3A69BB}"/>
              </a:ext>
            </a:extLst>
          </p:cNvPr>
          <p:cNvSpPr/>
          <p:nvPr userDrawn="1"/>
        </p:nvSpPr>
        <p:spPr>
          <a:xfrm>
            <a:off x="381000" y="348761"/>
            <a:ext cx="11430000" cy="6160477"/>
          </a:xfrm>
          <a:prstGeom prst="roundRect">
            <a:avLst>
              <a:gd name="adj" fmla="val 3002"/>
            </a:avLst>
          </a:prstGeom>
          <a:solidFill>
            <a:schemeClr val="bg1">
              <a:alpha val="85000"/>
            </a:schemeClr>
          </a:solidFill>
          <a:ln w="203200">
            <a:gradFill flip="none" rotWithShape="1">
              <a:gsLst>
                <a:gs pos="13000">
                  <a:srgbClr val="8FD0F3"/>
                </a:gs>
                <a:gs pos="100000">
                  <a:srgbClr val="FEBD73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ED83E2-D31B-6A48-8387-D19084EE0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486"/>
            <a:ext cx="10515600" cy="870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B69D3-BEBC-1C41-A8BA-38F2A896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B4C1F-0724-9E4E-B9B1-31F4AE4B8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E5447-1B16-A841-8248-C8A376565195}" type="datetimeFigureOut">
              <a:rPr lang="en-UA" smtClean="0"/>
              <a:t>04/25/2025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DDCD2-E761-1647-BD40-3BBC0EB47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69C13-3968-9A4D-9160-F9F96DE2B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1EE98-B502-7A43-BEB5-821D257AC76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67006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image" Target="../media/image12.jpg"/><Relationship Id="rId7" Type="http://schemas.openxmlformats.org/officeDocument/2006/relationships/slide" Target="slide9.xml"/><Relationship Id="rId12" Type="http://schemas.openxmlformats.org/officeDocument/2006/relationships/image" Target="../media/image9.sv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slide" Target="slide11.xml"/><Relationship Id="rId4" Type="http://schemas.openxmlformats.org/officeDocument/2006/relationships/slide" Target="slide3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21" Type="http://schemas.openxmlformats.org/officeDocument/2006/relationships/image" Target="../media/image70.svg"/><Relationship Id="rId34" Type="http://schemas.openxmlformats.org/officeDocument/2006/relationships/slide" Target="slide12.xml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5" Type="http://schemas.openxmlformats.org/officeDocument/2006/relationships/image" Target="../media/image74.svg"/><Relationship Id="rId33" Type="http://schemas.openxmlformats.org/officeDocument/2006/relationships/image" Target="../media/image7.sv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24" Type="http://schemas.openxmlformats.org/officeDocument/2006/relationships/image" Target="../media/image73.png"/><Relationship Id="rId32" Type="http://schemas.openxmlformats.org/officeDocument/2006/relationships/image" Target="../media/image6.png"/><Relationship Id="rId37" Type="http://schemas.openxmlformats.org/officeDocument/2006/relationships/image" Target="../media/image3.pn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23" Type="http://schemas.openxmlformats.org/officeDocument/2006/relationships/image" Target="../media/image72.svg"/><Relationship Id="rId28" Type="http://schemas.openxmlformats.org/officeDocument/2006/relationships/slide" Target="slide3.xml"/><Relationship Id="rId36" Type="http://schemas.openxmlformats.org/officeDocument/2006/relationships/image" Target="../media/image9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31" Type="http://schemas.openxmlformats.org/officeDocument/2006/relationships/slide" Target="slide10.xml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svg"/><Relationship Id="rId30" Type="http://schemas.openxmlformats.org/officeDocument/2006/relationships/image" Target="../media/image5.svg"/><Relationship Id="rId35" Type="http://schemas.openxmlformats.org/officeDocument/2006/relationships/image" Target="../media/image8.png"/><Relationship Id="rId8" Type="http://schemas.openxmlformats.org/officeDocument/2006/relationships/image" Target="../media/image57.png"/><Relationship Id="rId3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.png"/><Relationship Id="rId3" Type="http://schemas.openxmlformats.org/officeDocument/2006/relationships/image" Target="../media/image78.jpg"/><Relationship Id="rId7" Type="http://schemas.openxmlformats.org/officeDocument/2006/relationships/image" Target="../media/image4.png"/><Relationship Id="rId12" Type="http://schemas.openxmlformats.org/officeDocument/2006/relationships/slide" Target="slide13.xm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7.svg"/><Relationship Id="rId5" Type="http://schemas.openxmlformats.org/officeDocument/2006/relationships/image" Target="../media/image80.jpg"/><Relationship Id="rId1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79.jpg"/><Relationship Id="rId9" Type="http://schemas.openxmlformats.org/officeDocument/2006/relationships/slide" Target="slide11.xml"/><Relationship Id="rId1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18" Type="http://schemas.openxmlformats.org/officeDocument/2006/relationships/image" Target="../media/image6.png"/><Relationship Id="rId3" Type="http://schemas.openxmlformats.org/officeDocument/2006/relationships/image" Target="../media/image16.jpg"/><Relationship Id="rId21" Type="http://schemas.openxmlformats.org/officeDocument/2006/relationships/image" Target="../media/image8.pn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17" Type="http://schemas.openxmlformats.org/officeDocument/2006/relationships/slide" Target="slide12.xml"/><Relationship Id="rId2" Type="http://schemas.openxmlformats.org/officeDocument/2006/relationships/slide" Target="slide13.xml"/><Relationship Id="rId16" Type="http://schemas.openxmlformats.org/officeDocument/2006/relationships/image" Target="../media/image5.svg"/><Relationship Id="rId20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5" Type="http://schemas.openxmlformats.org/officeDocument/2006/relationships/image" Target="../media/image4.png"/><Relationship Id="rId23" Type="http://schemas.openxmlformats.org/officeDocument/2006/relationships/image" Target="../media/image3.png"/><Relationship Id="rId10" Type="http://schemas.openxmlformats.org/officeDocument/2006/relationships/image" Target="../media/image87.png"/><Relationship Id="rId19" Type="http://schemas.openxmlformats.org/officeDocument/2006/relationships/image" Target="../media/image7.svg"/><Relationship Id="rId4" Type="http://schemas.openxmlformats.org/officeDocument/2006/relationships/image" Target="../media/image81.png"/><Relationship Id="rId9" Type="http://schemas.openxmlformats.org/officeDocument/2006/relationships/image" Target="../media/image86.svg"/><Relationship Id="rId14" Type="http://schemas.openxmlformats.org/officeDocument/2006/relationships/slide" Target="slide3.xml"/><Relationship Id="rId22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4.png"/><Relationship Id="rId18" Type="http://schemas.openxmlformats.org/officeDocument/2006/relationships/slide" Target="slide15.xml"/><Relationship Id="rId3" Type="http://schemas.openxmlformats.org/officeDocument/2006/relationships/image" Target="../media/image92.svg"/><Relationship Id="rId21" Type="http://schemas.openxmlformats.org/officeDocument/2006/relationships/image" Target="../media/image3.png"/><Relationship Id="rId7" Type="http://schemas.openxmlformats.org/officeDocument/2006/relationships/image" Target="../media/image96.svg"/><Relationship Id="rId12" Type="http://schemas.openxmlformats.org/officeDocument/2006/relationships/slide" Target="slide3.xml"/><Relationship Id="rId17" Type="http://schemas.openxmlformats.org/officeDocument/2006/relationships/image" Target="../media/image7.svg"/><Relationship Id="rId2" Type="http://schemas.openxmlformats.org/officeDocument/2006/relationships/image" Target="../media/image91.png"/><Relationship Id="rId16" Type="http://schemas.openxmlformats.org/officeDocument/2006/relationships/image" Target="../media/image6.pn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94.svg"/><Relationship Id="rId15" Type="http://schemas.openxmlformats.org/officeDocument/2006/relationships/slide" Target="slide13.xml"/><Relationship Id="rId10" Type="http://schemas.openxmlformats.org/officeDocument/2006/relationships/image" Target="../media/image99.png"/><Relationship Id="rId19" Type="http://schemas.openxmlformats.org/officeDocument/2006/relationships/image" Target="../media/image8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slide" Target="slide14.xml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hyperlink" Target="mailto:ombudsman@ombudsman.az?subject=B&#601;rab&#601;rlik%20h&#252;ququnun%20t&#601;mini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ombudsman.az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7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mailto:apparat@ombudsman.az?subject=B&#601;rab&#601;rlik%20h&#252;ququnun%20t&#601;mini" TargetMode="External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1.xml"/><Relationship Id="rId10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slide" Target="slide13.xml"/><Relationship Id="rId18" Type="http://schemas.openxmlformats.org/officeDocument/2006/relationships/image" Target="../media/image18.jpg"/><Relationship Id="rId26" Type="http://schemas.openxmlformats.org/officeDocument/2006/relationships/image" Target="../media/image9.svg"/><Relationship Id="rId3" Type="http://schemas.openxmlformats.org/officeDocument/2006/relationships/slide" Target="slide11.xml"/><Relationship Id="rId21" Type="http://schemas.openxmlformats.org/officeDocument/2006/relationships/image" Target="../media/image5.svg"/><Relationship Id="rId7" Type="http://schemas.openxmlformats.org/officeDocument/2006/relationships/slide" Target="slide9.xml"/><Relationship Id="rId12" Type="http://schemas.openxmlformats.org/officeDocument/2006/relationships/image" Target="../media/image15.jpg"/><Relationship Id="rId17" Type="http://schemas.openxmlformats.org/officeDocument/2006/relationships/slide" Target="slide15.xml"/><Relationship Id="rId25" Type="http://schemas.openxmlformats.org/officeDocument/2006/relationships/image" Target="../media/image8.png"/><Relationship Id="rId2" Type="http://schemas.openxmlformats.org/officeDocument/2006/relationships/image" Target="../media/image10.jpeg"/><Relationship Id="rId16" Type="http://schemas.openxmlformats.org/officeDocument/2006/relationships/image" Target="../media/image17.jp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slide" Target="slide12.xml"/><Relationship Id="rId24" Type="http://schemas.openxmlformats.org/officeDocument/2006/relationships/image" Target="../media/image7.svg"/><Relationship Id="rId5" Type="http://schemas.openxmlformats.org/officeDocument/2006/relationships/slide" Target="slide10.xml"/><Relationship Id="rId15" Type="http://schemas.openxmlformats.org/officeDocument/2006/relationships/slide" Target="slide14.xml"/><Relationship Id="rId23" Type="http://schemas.openxmlformats.org/officeDocument/2006/relationships/image" Target="../media/image6.png"/><Relationship Id="rId10" Type="http://schemas.openxmlformats.org/officeDocument/2006/relationships/image" Target="../media/image14.jpg"/><Relationship Id="rId19" Type="http://schemas.openxmlformats.org/officeDocument/2006/relationships/slide" Target="slide3.xml"/><Relationship Id="rId4" Type="http://schemas.openxmlformats.org/officeDocument/2006/relationships/image" Target="../media/image11.jpg"/><Relationship Id="rId9" Type="http://schemas.openxmlformats.org/officeDocument/2006/relationships/slide" Target="slide4.xml"/><Relationship Id="rId14" Type="http://schemas.openxmlformats.org/officeDocument/2006/relationships/image" Target="../media/image16.jpg"/><Relationship Id="rId22" Type="http://schemas.openxmlformats.org/officeDocument/2006/relationships/slide" Target="slide2.xml"/><Relationship Id="rId27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svg"/><Relationship Id="rId18" Type="http://schemas.openxmlformats.org/officeDocument/2006/relationships/image" Target="../media/image9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openxmlformats.org/officeDocument/2006/relationships/image" Target="../media/image19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22.svg"/><Relationship Id="rId15" Type="http://schemas.openxmlformats.org/officeDocument/2006/relationships/image" Target="../media/image7.svg"/><Relationship Id="rId10" Type="http://schemas.openxmlformats.org/officeDocument/2006/relationships/image" Target="../media/image14.jpg"/><Relationship Id="rId19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26" Type="http://schemas.openxmlformats.org/officeDocument/2006/relationships/slide" Target="slide6.xml"/><Relationship Id="rId3" Type="http://schemas.openxmlformats.org/officeDocument/2006/relationships/image" Target="../media/image28.svg"/><Relationship Id="rId21" Type="http://schemas.openxmlformats.org/officeDocument/2006/relationships/image" Target="../media/image4.pn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7.svg"/><Relationship Id="rId2" Type="http://schemas.openxmlformats.org/officeDocument/2006/relationships/image" Target="../media/image27.png"/><Relationship Id="rId16" Type="http://schemas.openxmlformats.org/officeDocument/2006/relationships/image" Target="../media/image39.png"/><Relationship Id="rId20" Type="http://schemas.openxmlformats.org/officeDocument/2006/relationships/slide" Target="slide3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6.svg"/><Relationship Id="rId24" Type="http://schemas.openxmlformats.org/officeDocument/2006/relationships/image" Target="../media/image6.pn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23" Type="http://schemas.openxmlformats.org/officeDocument/2006/relationships/slide" Target="slide4.xml"/><Relationship Id="rId28" Type="http://schemas.openxmlformats.org/officeDocument/2006/relationships/image" Target="../media/image9.svg"/><Relationship Id="rId10" Type="http://schemas.openxmlformats.org/officeDocument/2006/relationships/image" Target="../media/image25.png"/><Relationship Id="rId19" Type="http://schemas.openxmlformats.org/officeDocument/2006/relationships/image" Target="../media/image42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7.png"/><Relationship Id="rId22" Type="http://schemas.openxmlformats.org/officeDocument/2006/relationships/image" Target="../media/image5.svg"/><Relationship Id="rId27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12" Type="http://schemas.openxmlformats.org/officeDocument/2006/relationships/image" Target="../media/image44.sv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slide" Target="slide5.xml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6.png"/><Relationship Id="rId18" Type="http://schemas.openxmlformats.org/officeDocument/2006/relationships/image" Target="../media/image3.png"/><Relationship Id="rId3" Type="http://schemas.openxmlformats.org/officeDocument/2006/relationships/image" Target="../media/image20.svg"/><Relationship Id="rId7" Type="http://schemas.openxmlformats.org/officeDocument/2006/relationships/image" Target="../media/image48.png"/><Relationship Id="rId12" Type="http://schemas.openxmlformats.org/officeDocument/2006/relationships/slide" Target="slide6.xml"/><Relationship Id="rId17" Type="http://schemas.openxmlformats.org/officeDocument/2006/relationships/image" Target="../media/image9.svg"/><Relationship Id="rId2" Type="http://schemas.openxmlformats.org/officeDocument/2006/relationships/image" Target="../media/image19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.svg"/><Relationship Id="rId5" Type="http://schemas.openxmlformats.org/officeDocument/2006/relationships/image" Target="../media/image46.png"/><Relationship Id="rId15" Type="http://schemas.openxmlformats.org/officeDocument/2006/relationships/slide" Target="slide8.xml"/><Relationship Id="rId10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slide" Target="slide3.xml"/><Relationship Id="rId1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image" Target="../media/image24.svg"/><Relationship Id="rId7" Type="http://schemas.openxmlformats.org/officeDocument/2006/relationships/slide" Target="slide7.xml"/><Relationship Id="rId12" Type="http://schemas.openxmlformats.org/officeDocument/2006/relationships/image" Target="../media/image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4.png"/><Relationship Id="rId12" Type="http://schemas.openxmlformats.org/officeDocument/2006/relationships/slide" Target="slide10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7.svg"/><Relationship Id="rId5" Type="http://schemas.openxmlformats.org/officeDocument/2006/relationships/image" Target="../media/image45.png"/><Relationship Id="rId1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47.png"/><Relationship Id="rId9" Type="http://schemas.openxmlformats.org/officeDocument/2006/relationships/slide" Target="slide8.xml"/><Relationship Id="rId1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5D235B-C793-EAD1-B082-D7B43A364227}"/>
              </a:ext>
            </a:extLst>
          </p:cNvPr>
          <p:cNvSpPr/>
          <p:nvPr/>
        </p:nvSpPr>
        <p:spPr>
          <a:xfrm>
            <a:off x="-247650" y="-171450"/>
            <a:ext cx="12630150" cy="7248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z-Latn-A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F9AF92-4557-7FFB-4FF8-8AFC2F74D4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93D81A-5017-FA41-AFCF-DEC3B8DAB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25605" y="2149789"/>
            <a:ext cx="13095934" cy="2422907"/>
          </a:xfrm>
          <a:effectLst/>
        </p:spPr>
        <p:txBody>
          <a:bodyPr>
            <a:normAutofit/>
          </a:bodyPr>
          <a:lstStyle/>
          <a:p>
            <a:r>
              <a:rPr lang="az-Latn-AZ" sz="5400" b="1" dirty="0">
                <a:solidFill>
                  <a:srgbClr val="403C5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  <a:t>AZƏRBAYCAN RESPUBLİKASININ İNSAN HÜQUQLARI ÜZRƏ</a:t>
            </a:r>
            <a:r>
              <a:rPr lang="en-US" sz="5400" b="1" dirty="0">
                <a:solidFill>
                  <a:srgbClr val="403C5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  <a:t> </a:t>
            </a:r>
            <a:r>
              <a:rPr lang="az-Latn-AZ" sz="5400" b="1" dirty="0">
                <a:solidFill>
                  <a:srgbClr val="403C5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  <a:t>MÜVƏKKİLİ</a:t>
            </a:r>
            <a:br>
              <a:rPr lang="az-Latn-AZ" sz="5400" b="1" dirty="0">
                <a:solidFill>
                  <a:srgbClr val="403C5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</a:br>
            <a:r>
              <a:rPr lang="az-Latn-AZ" sz="5400" b="1" dirty="0">
                <a:solidFill>
                  <a:srgbClr val="403C5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  <a:t>(OMBUDSMAN) </a:t>
            </a:r>
            <a:endParaRPr lang="en-UA" sz="5400" b="1" dirty="0">
              <a:solidFill>
                <a:srgbClr val="403C5E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9A826-67F6-2740-A1D9-01905DE22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369" y="4734621"/>
            <a:ext cx="4811987" cy="1103508"/>
          </a:xfrm>
        </p:spPr>
        <p:txBody>
          <a:bodyPr>
            <a:noAutofit/>
          </a:bodyPr>
          <a:lstStyle/>
          <a:p>
            <a:r>
              <a:rPr lang="az-Latn-AZ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</a:rPr>
              <a:t>TƏQDİM EDİR</a:t>
            </a:r>
            <a:endParaRPr lang="en-UA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BF5CAE-D1B6-F198-52D5-AAE478A21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762" y="209550"/>
            <a:ext cx="3035201" cy="21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6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7433E6-7768-42EA-D53A-149BC8695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8048C63-48A3-B6F0-2104-B9E539228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90" t="3408" r="2538" b="4883"/>
          <a:stretch/>
        </p:blipFill>
        <p:spPr>
          <a:xfrm>
            <a:off x="497152" y="460256"/>
            <a:ext cx="11203616" cy="5940000"/>
          </a:xfrm>
          <a:prstGeom prst="roundRect">
            <a:avLst>
              <a:gd name="adj" fmla="val 1483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63B06-7549-3846-12CE-D357F256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98" y="566547"/>
            <a:ext cx="10798002" cy="557943"/>
          </a:xfrm>
        </p:spPr>
        <p:txBody>
          <a:bodyPr>
            <a:normAutofit fontScale="90000"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4000" b="1" dirty="0">
                <a:solidFill>
                  <a:srgbClr val="FFC000"/>
                </a:solidFill>
                <a:cs typeface="+mn-ea"/>
                <a:sym typeface="+mn-lt"/>
              </a:rPr>
              <a:t>3. Azərbaycan </a:t>
            </a:r>
            <a:r>
              <a:rPr lang="az-Latn-AZ" sz="4000" b="1" dirty="0" err="1">
                <a:solidFill>
                  <a:srgbClr val="FFC000"/>
                </a:solidFill>
                <a:cs typeface="+mn-ea"/>
                <a:sym typeface="+mn-lt"/>
              </a:rPr>
              <a:t>Ombudsmanın</a:t>
            </a:r>
            <a:r>
              <a:rPr lang="az-Latn-AZ" sz="4000" b="1" dirty="0">
                <a:solidFill>
                  <a:srgbClr val="FFC000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cs typeface="+mn-ea"/>
                <a:sym typeface="+mn-lt"/>
              </a:rPr>
              <a:t>Bərabərli</a:t>
            </a:r>
            <a:r>
              <a:rPr lang="az-Latn-AZ" sz="4000" b="1" dirty="0" err="1">
                <a:solidFill>
                  <a:srgbClr val="FFC000"/>
                </a:solidFill>
                <a:cs typeface="+mn-ea"/>
                <a:sym typeface="+mn-lt"/>
              </a:rPr>
              <a:t>yin</a:t>
            </a:r>
            <a:r>
              <a:rPr lang="az-Latn-AZ" sz="4000" b="1" dirty="0">
                <a:solidFill>
                  <a:srgbClr val="FFC000"/>
                </a:solidFill>
                <a:cs typeface="+mn-ea"/>
                <a:sym typeface="+mn-lt"/>
              </a:rPr>
              <a:t> təmini mandatı</a:t>
            </a:r>
            <a:endParaRPr lang="az-Latn-AZ" sz="4000" b="1" dirty="0">
              <a:solidFill>
                <a:schemeClr val="accent4"/>
              </a:solidFill>
              <a:cs typeface="+mn-ea"/>
              <a:sym typeface="+mn-lt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443A26-3E58-378B-FFFD-6620547CDBC4}"/>
              </a:ext>
            </a:extLst>
          </p:cNvPr>
          <p:cNvGrpSpPr/>
          <p:nvPr/>
        </p:nvGrpSpPr>
        <p:grpSpPr>
          <a:xfrm>
            <a:off x="615442" y="1121120"/>
            <a:ext cx="1893875" cy="1895505"/>
            <a:chOff x="6383697" y="1252942"/>
            <a:chExt cx="1893875" cy="1895505"/>
          </a:xfrm>
        </p:grpSpPr>
        <p:grpSp>
          <p:nvGrpSpPr>
            <p:cNvPr id="7" name="Group 1845">
              <a:extLst>
                <a:ext uri="{FF2B5EF4-FFF2-40B4-BE49-F238E27FC236}">
                  <a16:creationId xmlns:a16="http://schemas.microsoft.com/office/drawing/2014/main" id="{830EDC5B-46E6-E9EC-012D-84C5791ADE2D}"/>
                </a:ext>
              </a:extLst>
            </p:cNvPr>
            <p:cNvGrpSpPr/>
            <p:nvPr/>
          </p:nvGrpSpPr>
          <p:grpSpPr>
            <a:xfrm>
              <a:off x="6383697" y="1252942"/>
              <a:ext cx="1893875" cy="1895505"/>
              <a:chOff x="0" y="0"/>
              <a:chExt cx="1893874" cy="1895504"/>
            </a:xfrm>
          </p:grpSpPr>
          <p:sp>
            <p:nvSpPr>
              <p:cNvPr id="16" name="Shape 1841">
                <a:extLst>
                  <a:ext uri="{FF2B5EF4-FFF2-40B4-BE49-F238E27FC236}">
                    <a16:creationId xmlns:a16="http://schemas.microsoft.com/office/drawing/2014/main" id="{8D3419EA-43BC-6AD0-B923-7BCB1F6B6A3E}"/>
                  </a:ext>
                </a:extLst>
              </p:cNvPr>
              <p:cNvSpPr/>
              <p:nvPr/>
            </p:nvSpPr>
            <p:spPr>
              <a:xfrm>
                <a:off x="206273" y="82530"/>
                <a:ext cx="1523872" cy="1523872"/>
              </a:xfrm>
              <a:prstGeom prst="ellipse">
                <a:avLst/>
              </a:prstGeom>
              <a:solidFill>
                <a:schemeClr val="accent4">
                  <a:alpha val="52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7" name="Shape 1842">
                <a:extLst>
                  <a:ext uri="{FF2B5EF4-FFF2-40B4-BE49-F238E27FC236}">
                    <a16:creationId xmlns:a16="http://schemas.microsoft.com/office/drawing/2014/main" id="{C2F6560A-E737-5F15-4DD6-2FDADAC9EB23}"/>
                  </a:ext>
                </a:extLst>
              </p:cNvPr>
              <p:cNvSpPr/>
              <p:nvPr/>
            </p:nvSpPr>
            <p:spPr>
              <a:xfrm>
                <a:off x="856148" y="-1"/>
                <a:ext cx="922999" cy="923000"/>
              </a:xfrm>
              <a:prstGeom prst="ellipse">
                <a:avLst/>
              </a:prstGeom>
              <a:solidFill>
                <a:schemeClr val="accent4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" name="Shape 1843">
                <a:extLst>
                  <a:ext uri="{FF2B5EF4-FFF2-40B4-BE49-F238E27FC236}">
                    <a16:creationId xmlns:a16="http://schemas.microsoft.com/office/drawing/2014/main" id="{3900228B-C39E-99D1-0809-9328DFA9AEE8}"/>
                  </a:ext>
                </a:extLst>
              </p:cNvPr>
              <p:cNvSpPr/>
              <p:nvPr/>
            </p:nvSpPr>
            <p:spPr>
              <a:xfrm>
                <a:off x="-1" y="766689"/>
                <a:ext cx="1128815" cy="1128816"/>
              </a:xfrm>
              <a:prstGeom prst="ellipse">
                <a:avLst/>
              </a:prstGeom>
              <a:solidFill>
                <a:schemeClr val="accent4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20" name="Shape 1844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DE9DFE79-CEC2-A5EA-9094-8B3B4E4890F1}"/>
                  </a:ext>
                </a:extLst>
              </p:cNvPr>
              <p:cNvSpPr/>
              <p:nvPr/>
            </p:nvSpPr>
            <p:spPr>
              <a:xfrm>
                <a:off x="1306094" y="1125730"/>
                <a:ext cx="587781" cy="587782"/>
              </a:xfrm>
              <a:prstGeom prst="ellipse">
                <a:avLst/>
              </a:prstGeom>
              <a:solidFill>
                <a:schemeClr val="accent4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4" name="Shape 1846">
              <a:extLst>
                <a:ext uri="{FF2B5EF4-FFF2-40B4-BE49-F238E27FC236}">
                  <a16:creationId xmlns:a16="http://schemas.microsoft.com/office/drawing/2014/main" id="{67919903-7DA9-F95B-2E02-81B65927893A}"/>
                </a:ext>
              </a:extLst>
            </p:cNvPr>
            <p:cNvSpPr/>
            <p:nvPr/>
          </p:nvSpPr>
          <p:spPr>
            <a:xfrm>
              <a:off x="6696464" y="1462435"/>
              <a:ext cx="1318634" cy="1265218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BC28065-E282-0FBC-8325-0531B8F4F7AE}"/>
              </a:ext>
            </a:extLst>
          </p:cNvPr>
          <p:cNvSpPr txBox="1"/>
          <p:nvPr/>
        </p:nvSpPr>
        <p:spPr>
          <a:xfrm rot="19157975">
            <a:off x="2531457" y="1954113"/>
            <a:ext cx="4570701" cy="3670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z-Latn-AZ" sz="1550" b="1" u="none" strike="noStrike" baseline="0" dirty="0">
                <a:solidFill>
                  <a:srgbClr val="002060"/>
                </a:solidFill>
              </a:rPr>
              <a:t>AZƏRBAYCAN RESPUBLİKASININ PREZİDENTİNİN</a:t>
            </a:r>
          </a:p>
          <a:p>
            <a:pPr algn="ctr"/>
            <a:r>
              <a:rPr lang="az-Latn-AZ" sz="1550" b="1" u="none" strike="noStrike" baseline="0" dirty="0">
                <a:solidFill>
                  <a:srgbClr val="002060"/>
                </a:solidFill>
              </a:rPr>
              <a:t>09 İYUN 2023-CÜ İL TARİXLİ SƏRƏNCAMI İLƏ</a:t>
            </a:r>
          </a:p>
          <a:p>
            <a:pPr algn="ctr"/>
            <a:endParaRPr lang="az-Latn-AZ" sz="1550" b="1" dirty="0">
              <a:solidFill>
                <a:srgbClr val="002060"/>
              </a:solidFill>
            </a:endParaRPr>
          </a:p>
          <a:p>
            <a:pPr algn="ctr"/>
            <a:r>
              <a:rPr lang="az-Latn-AZ" sz="1550" b="1" u="none" strike="noStrike" baseline="0" dirty="0">
                <a:solidFill>
                  <a:srgbClr val="002060"/>
                </a:solidFill>
              </a:rPr>
              <a:t> OMBUDSMANIN MANDATI BEYNƏLXALQ </a:t>
            </a:r>
          </a:p>
          <a:p>
            <a:pPr algn="ctr"/>
            <a:r>
              <a:rPr lang="az-Latn-AZ" sz="1550" b="1" u="none" strike="noStrike" baseline="0" dirty="0">
                <a:solidFill>
                  <a:srgbClr val="002060"/>
                </a:solidFill>
              </a:rPr>
              <a:t>HÜQUQ NORMALARINA UYĞUN OLARAQ GENİŞLƏNDİRİLƏRMİŞ, YENİ FƏALİYYƏT İSTİQAMƏTLƏRİ MÜƏYYƏN EDİLMİŞDİR.</a:t>
            </a:r>
          </a:p>
          <a:p>
            <a:pPr algn="ctr"/>
            <a:endParaRPr lang="az-Latn-AZ" sz="1550" b="1" u="none" strike="noStrike" baseline="0" dirty="0">
              <a:solidFill>
                <a:srgbClr val="002060"/>
              </a:solidFill>
            </a:endParaRPr>
          </a:p>
          <a:p>
            <a:pPr algn="ctr"/>
            <a:r>
              <a:rPr lang="az-Latn-AZ" sz="1550" b="1" dirty="0">
                <a:solidFill>
                  <a:srgbClr val="FF0000"/>
                </a:solidFill>
              </a:rPr>
              <a:t>EDİLMİŞ DƏYİŞİKİLİYƏ ƏSASƏN</a:t>
            </a:r>
          </a:p>
          <a:p>
            <a:pPr algn="ctr"/>
            <a:r>
              <a:rPr lang="az-Latn-AZ" sz="155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az-Latn-AZ" sz="1550" b="1" dirty="0">
                <a:solidFill>
                  <a:srgbClr val="002060"/>
                </a:solidFill>
              </a:rPr>
              <a:t>OMBUDSMAN BƏRABƏRLİK HÜQUQUNUN TƏMİN EDİLMƏSİNİN VƏ AYRI-SEÇKİLİYİN QARŞISININ ALINMASININ MONİTORİNQİ VƏ TƏŞVİQİ ÜZRƏ MÜSTƏQİL MONİTORİNQ MEXANİZMİNİN FUNKSİYALARINI HƏYATA KEÇİRİR.</a:t>
            </a:r>
            <a:endParaRPr lang="az-Latn-AZ" sz="1550" b="1" u="none" strike="noStrike" baseline="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Дом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46B49697-62A3-1614-3916-15268E29D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4" name="Рисунок 3" descr="Назад со сплошной заливкой">
            <a:hlinkClick r:id="rId7" action="ppaction://hlinksldjump"/>
            <a:extLst>
              <a:ext uri="{FF2B5EF4-FFF2-40B4-BE49-F238E27FC236}">
                <a16:creationId xmlns:a16="http://schemas.microsoft.com/office/drawing/2014/main" id="{39C98B35-8C26-B039-092B-61DC6F1CAC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5" name="Рисунок 4" descr="Назад со сплошной заливкой">
            <a:hlinkClick r:id="rId10" action="ppaction://hlinksldjump"/>
            <a:extLst>
              <a:ext uri="{FF2B5EF4-FFF2-40B4-BE49-F238E27FC236}">
                <a16:creationId xmlns:a16="http://schemas.microsoft.com/office/drawing/2014/main" id="{95DA9676-4042-B990-3644-5F7174BCE2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950A34-71A5-B359-9BC1-EEEB8FA7CA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2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87F60-98BD-5D45-AA94-C44F5FAA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40"/>
            <a:ext cx="10515600" cy="870858"/>
          </a:xfrm>
        </p:spPr>
        <p:txBody>
          <a:bodyPr>
            <a:normAutofit/>
          </a:bodyPr>
          <a:lstStyle/>
          <a:p>
            <a:r>
              <a:rPr lang="az-Latn-AZ" sz="4400" b="1" dirty="0">
                <a:solidFill>
                  <a:schemeClr val="accent5"/>
                </a:solidFill>
                <a:cs typeface="+mn-ea"/>
                <a:sym typeface="+mn-lt"/>
              </a:rPr>
              <a:t>4. Bərabərlik hüququnun əhatə dairəsi</a:t>
            </a:r>
            <a:endParaRPr lang="en-UA" dirty="0"/>
          </a:p>
        </p:txBody>
      </p:sp>
      <p:sp>
        <p:nvSpPr>
          <p:cNvPr id="3" name="Shape 1773">
            <a:extLst>
              <a:ext uri="{FF2B5EF4-FFF2-40B4-BE49-F238E27FC236}">
                <a16:creationId xmlns:a16="http://schemas.microsoft.com/office/drawing/2014/main" id="{32977BBA-740C-054D-9C68-B723290064F9}"/>
              </a:ext>
            </a:extLst>
          </p:cNvPr>
          <p:cNvSpPr/>
          <p:nvPr/>
        </p:nvSpPr>
        <p:spPr>
          <a:xfrm>
            <a:off x="513856" y="4369945"/>
            <a:ext cx="2704397" cy="117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lvl="0"/>
            <a:r>
              <a:rPr lang="az-Latn-AZ" dirty="0">
                <a:latin typeface="+mn-lt"/>
              </a:rPr>
              <a:t>Bərabərlik hüququ insanların həyatın bütün sahələrində – təhsil, səhiyyə, əmək, sosial təminat, siyasi iştirak və sair – eyni imkanlara malik olmasını nəzərdə tutur.</a:t>
            </a:r>
          </a:p>
        </p:txBody>
      </p:sp>
      <p:sp>
        <p:nvSpPr>
          <p:cNvPr id="12" name="Shape 1782">
            <a:extLst>
              <a:ext uri="{FF2B5EF4-FFF2-40B4-BE49-F238E27FC236}">
                <a16:creationId xmlns:a16="http://schemas.microsoft.com/office/drawing/2014/main" id="{6991AD12-13C8-F242-BA1E-3524657FDC56}"/>
              </a:ext>
            </a:extLst>
          </p:cNvPr>
          <p:cNvSpPr/>
          <p:nvPr/>
        </p:nvSpPr>
        <p:spPr>
          <a:xfrm>
            <a:off x="857974" y="3881913"/>
            <a:ext cx="1760609" cy="3693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b="1" dirty="0">
                <a:solidFill>
                  <a:srgbClr val="FFFFFF"/>
                </a:solidFill>
                <a:cs typeface="+mn-ea"/>
                <a:sym typeface="+mn-lt"/>
              </a:rPr>
              <a:t>F</a:t>
            </a:r>
            <a:r>
              <a:rPr lang="az-Latn-AZ" b="1" dirty="0" err="1">
                <a:solidFill>
                  <a:srgbClr val="FFFFFF"/>
                </a:solidFill>
                <a:cs typeface="+mn-ea"/>
                <a:sym typeface="+mn-lt"/>
              </a:rPr>
              <a:t>əaliyyət</a:t>
            </a:r>
            <a:r>
              <a:rPr lang="az-Latn-AZ" b="1" dirty="0">
                <a:solidFill>
                  <a:srgbClr val="FFFFFF"/>
                </a:solidFill>
                <a:cs typeface="+mn-ea"/>
                <a:sym typeface="+mn-lt"/>
              </a:rPr>
              <a:t> sahələri</a:t>
            </a:r>
            <a:endParaRPr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" name="Shape 1783">
            <a:extLst>
              <a:ext uri="{FF2B5EF4-FFF2-40B4-BE49-F238E27FC236}">
                <a16:creationId xmlns:a16="http://schemas.microsoft.com/office/drawing/2014/main" id="{AC9E733D-10E7-6B41-974B-09A4CF319A22}"/>
              </a:ext>
            </a:extLst>
          </p:cNvPr>
          <p:cNvSpPr/>
          <p:nvPr/>
        </p:nvSpPr>
        <p:spPr>
          <a:xfrm>
            <a:off x="3549602" y="4369945"/>
            <a:ext cx="2563653" cy="117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az-Latn-AZ" dirty="0">
                <a:latin typeface="+mn-lt"/>
              </a:rPr>
              <a:t>Qanun qarşısında bərabərlik: Bütün vətəndaşlar, hüquqi </a:t>
            </a:r>
            <a:r>
              <a:rPr lang="az-Latn-AZ" dirty="0" err="1">
                <a:latin typeface="+mn-lt"/>
              </a:rPr>
              <a:t>statuslarından</a:t>
            </a:r>
            <a:r>
              <a:rPr lang="az-Latn-AZ" dirty="0">
                <a:latin typeface="+mn-lt"/>
              </a:rPr>
              <a:t> asılı olmayaraq, qanun qarşısında eyni hüquqlara və vəzifələrə malikdirlər.</a:t>
            </a:r>
          </a:p>
        </p:txBody>
      </p:sp>
      <p:sp>
        <p:nvSpPr>
          <p:cNvPr id="14" name="Shape 1784">
            <a:extLst>
              <a:ext uri="{FF2B5EF4-FFF2-40B4-BE49-F238E27FC236}">
                <a16:creationId xmlns:a16="http://schemas.microsoft.com/office/drawing/2014/main" id="{E0B0BD8E-D9BD-E947-B597-0BC4A3228B68}"/>
              </a:ext>
            </a:extLst>
          </p:cNvPr>
          <p:cNvSpPr/>
          <p:nvPr/>
        </p:nvSpPr>
        <p:spPr>
          <a:xfrm>
            <a:off x="3621622" y="3881913"/>
            <a:ext cx="2468622" cy="36933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az-Latn-AZ" b="1" dirty="0">
                <a:solidFill>
                  <a:srgbClr val="FFFFFF"/>
                </a:solidFill>
                <a:cs typeface="+mn-ea"/>
                <a:sym typeface="+mn-lt"/>
              </a:rPr>
              <a:t>Qanun qarşısında mövqe</a:t>
            </a:r>
          </a:p>
        </p:txBody>
      </p:sp>
      <p:sp>
        <p:nvSpPr>
          <p:cNvPr id="15" name="Shape 1785">
            <a:extLst>
              <a:ext uri="{FF2B5EF4-FFF2-40B4-BE49-F238E27FC236}">
                <a16:creationId xmlns:a16="http://schemas.microsoft.com/office/drawing/2014/main" id="{DEFC6DD5-8754-634F-B5D3-7316DE612B8F}"/>
              </a:ext>
            </a:extLst>
          </p:cNvPr>
          <p:cNvSpPr/>
          <p:nvPr/>
        </p:nvSpPr>
        <p:spPr>
          <a:xfrm>
            <a:off x="6320891" y="4369945"/>
            <a:ext cx="2460798" cy="117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lvl="0"/>
            <a:r>
              <a:rPr lang="az-Latn-AZ" dirty="0">
                <a:latin typeface="+mn-lt"/>
              </a:rPr>
              <a:t>Sosial mənşə, maddi vəziyyət, yaş, fiziki və əqli qüsurlar da daxil olmaqla, heç bir fərq ayrı-seçkiliyin əsasına çevrilə bilməz.</a:t>
            </a:r>
          </a:p>
        </p:txBody>
      </p:sp>
      <p:sp>
        <p:nvSpPr>
          <p:cNvPr id="16" name="Shape 1786">
            <a:extLst>
              <a:ext uri="{FF2B5EF4-FFF2-40B4-BE49-F238E27FC236}">
                <a16:creationId xmlns:a16="http://schemas.microsoft.com/office/drawing/2014/main" id="{8ACB65B5-9C0E-5F45-9696-7DB675CEFAAA}"/>
              </a:ext>
            </a:extLst>
          </p:cNvPr>
          <p:cNvSpPr/>
          <p:nvPr/>
        </p:nvSpPr>
        <p:spPr>
          <a:xfrm>
            <a:off x="6655433" y="3881913"/>
            <a:ext cx="1788308" cy="369332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az-Latn-AZ" b="1" dirty="0">
                <a:solidFill>
                  <a:schemeClr val="bg1"/>
                </a:solidFill>
                <a:cs typeface="+mn-ea"/>
                <a:sym typeface="+mn-lt"/>
              </a:rPr>
              <a:t>Sosial əhali qrupu</a:t>
            </a:r>
            <a:endParaRPr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Shape 1787">
            <a:extLst>
              <a:ext uri="{FF2B5EF4-FFF2-40B4-BE49-F238E27FC236}">
                <a16:creationId xmlns:a16="http://schemas.microsoft.com/office/drawing/2014/main" id="{3CC7896C-608B-CA4E-AD15-2C87B105DF0D}"/>
              </a:ext>
            </a:extLst>
          </p:cNvPr>
          <p:cNvSpPr/>
          <p:nvPr/>
        </p:nvSpPr>
        <p:spPr>
          <a:xfrm>
            <a:off x="8928343" y="4369945"/>
            <a:ext cx="2704397" cy="117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az-Latn-AZ" dirty="0">
                <a:latin typeface="+mn-lt"/>
              </a:rPr>
              <a:t>Müsbət ayrı-seçkilik (pozitiv diskriminasiya): Əlverişsiz mövqedə olan şəxslərə və ya qruplara bərabərliyi təmin etmək üçün əlavə tədbirlərin </a:t>
            </a:r>
            <a:r>
              <a:rPr lang="az-Latn-AZ" dirty="0" err="1">
                <a:latin typeface="+mn-lt"/>
              </a:rPr>
              <a:t>görülməsidir</a:t>
            </a:r>
            <a:r>
              <a:rPr lang="az-Latn-AZ" dirty="0">
                <a:latin typeface="+mn-lt"/>
              </a:rPr>
              <a:t> </a:t>
            </a:r>
          </a:p>
        </p:txBody>
      </p:sp>
      <p:sp>
        <p:nvSpPr>
          <p:cNvPr id="18" name="Shape 1788">
            <a:extLst>
              <a:ext uri="{FF2B5EF4-FFF2-40B4-BE49-F238E27FC236}">
                <a16:creationId xmlns:a16="http://schemas.microsoft.com/office/drawing/2014/main" id="{18FD60CA-BAD6-9C4B-A472-90F81DF4B625}"/>
              </a:ext>
            </a:extLst>
          </p:cNvPr>
          <p:cNvSpPr/>
          <p:nvPr/>
        </p:nvSpPr>
        <p:spPr>
          <a:xfrm>
            <a:off x="9216353" y="3881913"/>
            <a:ext cx="2137447" cy="36933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az-Latn-AZ" b="1" dirty="0"/>
              <a:t>Pozitiv diskriminasiya</a:t>
            </a:r>
          </a:p>
        </p:txBody>
      </p:sp>
      <p:grpSp>
        <p:nvGrpSpPr>
          <p:cNvPr id="43" name="Group 1819">
            <a:extLst>
              <a:ext uri="{FF2B5EF4-FFF2-40B4-BE49-F238E27FC236}">
                <a16:creationId xmlns:a16="http://schemas.microsoft.com/office/drawing/2014/main" id="{CDCFED7A-455D-0942-95E4-23063044B181}"/>
              </a:ext>
            </a:extLst>
          </p:cNvPr>
          <p:cNvGrpSpPr/>
          <p:nvPr/>
        </p:nvGrpSpPr>
        <p:grpSpPr>
          <a:xfrm>
            <a:off x="1509191" y="3627028"/>
            <a:ext cx="458166" cy="67612"/>
            <a:chOff x="0" y="0"/>
            <a:chExt cx="458165" cy="67611"/>
          </a:xfrm>
        </p:grpSpPr>
        <p:sp>
          <p:nvSpPr>
            <p:cNvPr id="44" name="Shape 1815">
              <a:extLst>
                <a:ext uri="{FF2B5EF4-FFF2-40B4-BE49-F238E27FC236}">
                  <a16:creationId xmlns:a16="http://schemas.microsoft.com/office/drawing/2014/main" id="{F5918D40-8ED8-F04F-8B6F-2DA6DB0E41F8}"/>
                </a:ext>
              </a:extLst>
            </p:cNvPr>
            <p:cNvSpPr/>
            <p:nvPr/>
          </p:nvSpPr>
          <p:spPr>
            <a:xfrm>
              <a:off x="0" y="-1"/>
              <a:ext cx="71319" cy="6761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45" name="Shape 1816">
              <a:extLst>
                <a:ext uri="{FF2B5EF4-FFF2-40B4-BE49-F238E27FC236}">
                  <a16:creationId xmlns:a16="http://schemas.microsoft.com/office/drawing/2014/main" id="{68589433-8FAD-C848-B752-8941E7BEF9FB}"/>
                </a:ext>
              </a:extLst>
            </p:cNvPr>
            <p:cNvSpPr/>
            <p:nvPr/>
          </p:nvSpPr>
          <p:spPr>
            <a:xfrm>
              <a:off x="128949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46" name="Shape 1817">
              <a:extLst>
                <a:ext uri="{FF2B5EF4-FFF2-40B4-BE49-F238E27FC236}">
                  <a16:creationId xmlns:a16="http://schemas.microsoft.com/office/drawing/2014/main" id="{3B746391-2C67-BD48-9D11-9FFBE1597EB2}"/>
                </a:ext>
              </a:extLst>
            </p:cNvPr>
            <p:cNvSpPr/>
            <p:nvPr/>
          </p:nvSpPr>
          <p:spPr>
            <a:xfrm>
              <a:off x="257897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47" name="Shape 1818">
              <a:extLst>
                <a:ext uri="{FF2B5EF4-FFF2-40B4-BE49-F238E27FC236}">
                  <a16:creationId xmlns:a16="http://schemas.microsoft.com/office/drawing/2014/main" id="{14962CFB-A098-3B47-8E88-BE35ADCBAD4C}"/>
                </a:ext>
              </a:extLst>
            </p:cNvPr>
            <p:cNvSpPr/>
            <p:nvPr/>
          </p:nvSpPr>
          <p:spPr>
            <a:xfrm>
              <a:off x="386847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8" name="Group 1824">
            <a:extLst>
              <a:ext uri="{FF2B5EF4-FFF2-40B4-BE49-F238E27FC236}">
                <a16:creationId xmlns:a16="http://schemas.microsoft.com/office/drawing/2014/main" id="{5C8D938E-A3DF-D740-9747-7499C061CC37}"/>
              </a:ext>
            </a:extLst>
          </p:cNvPr>
          <p:cNvGrpSpPr/>
          <p:nvPr/>
        </p:nvGrpSpPr>
        <p:grpSpPr>
          <a:xfrm>
            <a:off x="4626846" y="3627028"/>
            <a:ext cx="458166" cy="67612"/>
            <a:chOff x="0" y="0"/>
            <a:chExt cx="458165" cy="67611"/>
          </a:xfrm>
        </p:grpSpPr>
        <p:sp>
          <p:nvSpPr>
            <p:cNvPr id="49" name="Shape 1820">
              <a:extLst>
                <a:ext uri="{FF2B5EF4-FFF2-40B4-BE49-F238E27FC236}">
                  <a16:creationId xmlns:a16="http://schemas.microsoft.com/office/drawing/2014/main" id="{D79E5939-DCFA-5D47-B0DC-2C52ED5FADC0}"/>
                </a:ext>
              </a:extLst>
            </p:cNvPr>
            <p:cNvSpPr/>
            <p:nvPr/>
          </p:nvSpPr>
          <p:spPr>
            <a:xfrm>
              <a:off x="0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50" name="Shape 1821">
              <a:extLst>
                <a:ext uri="{FF2B5EF4-FFF2-40B4-BE49-F238E27FC236}">
                  <a16:creationId xmlns:a16="http://schemas.microsoft.com/office/drawing/2014/main" id="{FEB0E00D-E3F7-9245-B1A8-335C0721FDB9}"/>
                </a:ext>
              </a:extLst>
            </p:cNvPr>
            <p:cNvSpPr/>
            <p:nvPr/>
          </p:nvSpPr>
          <p:spPr>
            <a:xfrm>
              <a:off x="128949" y="-1"/>
              <a:ext cx="71319" cy="676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51" name="Shape 1822">
              <a:extLst>
                <a:ext uri="{FF2B5EF4-FFF2-40B4-BE49-F238E27FC236}">
                  <a16:creationId xmlns:a16="http://schemas.microsoft.com/office/drawing/2014/main" id="{8BA2D3F4-5DBD-C44E-A887-0B3383A6F12E}"/>
                </a:ext>
              </a:extLst>
            </p:cNvPr>
            <p:cNvSpPr/>
            <p:nvPr/>
          </p:nvSpPr>
          <p:spPr>
            <a:xfrm>
              <a:off x="257897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52" name="Shape 1823">
              <a:extLst>
                <a:ext uri="{FF2B5EF4-FFF2-40B4-BE49-F238E27FC236}">
                  <a16:creationId xmlns:a16="http://schemas.microsoft.com/office/drawing/2014/main" id="{42357604-EC65-8B41-BA64-97F74DF580E5}"/>
                </a:ext>
              </a:extLst>
            </p:cNvPr>
            <p:cNvSpPr/>
            <p:nvPr/>
          </p:nvSpPr>
          <p:spPr>
            <a:xfrm>
              <a:off x="386847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3" name="Group 1829">
            <a:extLst>
              <a:ext uri="{FF2B5EF4-FFF2-40B4-BE49-F238E27FC236}">
                <a16:creationId xmlns:a16="http://schemas.microsoft.com/office/drawing/2014/main" id="{E6656BBC-076B-AE4B-858B-95FD6C8970B2}"/>
              </a:ext>
            </a:extLst>
          </p:cNvPr>
          <p:cNvGrpSpPr/>
          <p:nvPr/>
        </p:nvGrpSpPr>
        <p:grpSpPr>
          <a:xfrm>
            <a:off x="7320502" y="3627028"/>
            <a:ext cx="458166" cy="67612"/>
            <a:chOff x="0" y="0"/>
            <a:chExt cx="458165" cy="67611"/>
          </a:xfrm>
        </p:grpSpPr>
        <p:sp>
          <p:nvSpPr>
            <p:cNvPr id="54" name="Shape 1825">
              <a:extLst>
                <a:ext uri="{FF2B5EF4-FFF2-40B4-BE49-F238E27FC236}">
                  <a16:creationId xmlns:a16="http://schemas.microsoft.com/office/drawing/2014/main" id="{15BA5AD8-2CA3-EA45-9805-4D1FBAB5989F}"/>
                </a:ext>
              </a:extLst>
            </p:cNvPr>
            <p:cNvSpPr/>
            <p:nvPr/>
          </p:nvSpPr>
          <p:spPr>
            <a:xfrm>
              <a:off x="0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55" name="Shape 1826">
              <a:extLst>
                <a:ext uri="{FF2B5EF4-FFF2-40B4-BE49-F238E27FC236}">
                  <a16:creationId xmlns:a16="http://schemas.microsoft.com/office/drawing/2014/main" id="{54C4D600-8A2B-CF48-9C75-112D4CFCDA8C}"/>
                </a:ext>
              </a:extLst>
            </p:cNvPr>
            <p:cNvSpPr/>
            <p:nvPr/>
          </p:nvSpPr>
          <p:spPr>
            <a:xfrm>
              <a:off x="128949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56" name="Shape 1827">
              <a:extLst>
                <a:ext uri="{FF2B5EF4-FFF2-40B4-BE49-F238E27FC236}">
                  <a16:creationId xmlns:a16="http://schemas.microsoft.com/office/drawing/2014/main" id="{4EF3D52F-4F97-034A-B453-27E6048ABC09}"/>
                </a:ext>
              </a:extLst>
            </p:cNvPr>
            <p:cNvSpPr/>
            <p:nvPr/>
          </p:nvSpPr>
          <p:spPr>
            <a:xfrm>
              <a:off x="257897" y="-1"/>
              <a:ext cx="71319" cy="67613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57" name="Shape 1828">
              <a:extLst>
                <a:ext uri="{FF2B5EF4-FFF2-40B4-BE49-F238E27FC236}">
                  <a16:creationId xmlns:a16="http://schemas.microsoft.com/office/drawing/2014/main" id="{0AD18890-6CCD-E349-BE37-57EDB2F74B40}"/>
                </a:ext>
              </a:extLst>
            </p:cNvPr>
            <p:cNvSpPr/>
            <p:nvPr/>
          </p:nvSpPr>
          <p:spPr>
            <a:xfrm>
              <a:off x="386847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8" name="Group 1834">
            <a:extLst>
              <a:ext uri="{FF2B5EF4-FFF2-40B4-BE49-F238E27FC236}">
                <a16:creationId xmlns:a16="http://schemas.microsoft.com/office/drawing/2014/main" id="{F432B8C7-A729-6A47-ADBB-1D06A9AE0539}"/>
              </a:ext>
            </a:extLst>
          </p:cNvPr>
          <p:cNvGrpSpPr/>
          <p:nvPr/>
        </p:nvGrpSpPr>
        <p:grpSpPr>
          <a:xfrm>
            <a:off x="10032075" y="3627028"/>
            <a:ext cx="458166" cy="67612"/>
            <a:chOff x="0" y="0"/>
            <a:chExt cx="458165" cy="67611"/>
          </a:xfrm>
        </p:grpSpPr>
        <p:sp>
          <p:nvSpPr>
            <p:cNvPr id="59" name="Shape 1830">
              <a:extLst>
                <a:ext uri="{FF2B5EF4-FFF2-40B4-BE49-F238E27FC236}">
                  <a16:creationId xmlns:a16="http://schemas.microsoft.com/office/drawing/2014/main" id="{45BCBF4E-0A59-0543-B1DE-8758DB0CF668}"/>
                </a:ext>
              </a:extLst>
            </p:cNvPr>
            <p:cNvSpPr/>
            <p:nvPr/>
          </p:nvSpPr>
          <p:spPr>
            <a:xfrm>
              <a:off x="0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60" name="Shape 1831">
              <a:extLst>
                <a:ext uri="{FF2B5EF4-FFF2-40B4-BE49-F238E27FC236}">
                  <a16:creationId xmlns:a16="http://schemas.microsoft.com/office/drawing/2014/main" id="{D0ECDA6A-190A-344D-8EA2-E960155873E0}"/>
                </a:ext>
              </a:extLst>
            </p:cNvPr>
            <p:cNvSpPr/>
            <p:nvPr/>
          </p:nvSpPr>
          <p:spPr>
            <a:xfrm>
              <a:off x="128949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61" name="Shape 1832">
              <a:extLst>
                <a:ext uri="{FF2B5EF4-FFF2-40B4-BE49-F238E27FC236}">
                  <a16:creationId xmlns:a16="http://schemas.microsoft.com/office/drawing/2014/main" id="{5C3B1A55-2491-C045-AAA8-06B8E55AA220}"/>
                </a:ext>
              </a:extLst>
            </p:cNvPr>
            <p:cNvSpPr/>
            <p:nvPr/>
          </p:nvSpPr>
          <p:spPr>
            <a:xfrm>
              <a:off x="257897" y="-1"/>
              <a:ext cx="71319" cy="67613"/>
            </a:xfrm>
            <a:prstGeom prst="rect">
              <a:avLst/>
            </a:prstGeom>
            <a:solidFill>
              <a:srgbClr val="B1A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62" name="Shape 1833">
              <a:extLst>
                <a:ext uri="{FF2B5EF4-FFF2-40B4-BE49-F238E27FC236}">
                  <a16:creationId xmlns:a16="http://schemas.microsoft.com/office/drawing/2014/main" id="{07EA5D67-2175-7443-8B31-EE8508829D34}"/>
                </a:ext>
              </a:extLst>
            </p:cNvPr>
            <p:cNvSpPr/>
            <p:nvPr/>
          </p:nvSpPr>
          <p:spPr>
            <a:xfrm>
              <a:off x="386847" y="-1"/>
              <a:ext cx="71319" cy="6761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11B3BFF3-B836-AC7A-3905-92EC58AB96F5}"/>
              </a:ext>
            </a:extLst>
          </p:cNvPr>
          <p:cNvGrpSpPr/>
          <p:nvPr/>
        </p:nvGrpSpPr>
        <p:grpSpPr>
          <a:xfrm>
            <a:off x="6797644" y="1895426"/>
            <a:ext cx="1503879" cy="1503879"/>
            <a:chOff x="6797644" y="2571701"/>
            <a:chExt cx="1503879" cy="1503879"/>
          </a:xfrm>
        </p:grpSpPr>
        <p:sp>
          <p:nvSpPr>
            <p:cNvPr id="28" name="Shape 1797">
              <a:extLst>
                <a:ext uri="{FF2B5EF4-FFF2-40B4-BE49-F238E27FC236}">
                  <a16:creationId xmlns:a16="http://schemas.microsoft.com/office/drawing/2014/main" id="{45B2A965-0BB2-2B42-882A-45FFBD12A9E9}"/>
                </a:ext>
              </a:extLst>
            </p:cNvPr>
            <p:cNvSpPr/>
            <p:nvPr/>
          </p:nvSpPr>
          <p:spPr>
            <a:xfrm>
              <a:off x="6797644" y="2571701"/>
              <a:ext cx="1503879" cy="1503879"/>
            </a:xfrm>
            <a:prstGeom prst="ellipse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>
                <a:ln>
                  <a:solidFill>
                    <a:srgbClr val="00B050"/>
                  </a:solidFill>
                </a:ln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pic>
          <p:nvPicPr>
            <p:cNvPr id="76" name="Рисунок 75" descr="Кресло-каталка со сплошной заливкой">
              <a:extLst>
                <a:ext uri="{FF2B5EF4-FFF2-40B4-BE49-F238E27FC236}">
                  <a16:creationId xmlns:a16="http://schemas.microsoft.com/office/drawing/2014/main" id="{62FA8161-2D30-A04E-09DE-495DDD9CE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38373" y="2968035"/>
              <a:ext cx="540000" cy="540000"/>
            </a:xfrm>
            <a:prstGeom prst="rect">
              <a:avLst/>
            </a:prstGeom>
          </p:spPr>
        </p:pic>
        <p:pic>
          <p:nvPicPr>
            <p:cNvPr id="77" name="Рисунок 76" descr="Мужчина с тростью со сплошной заливкой">
              <a:extLst>
                <a:ext uri="{FF2B5EF4-FFF2-40B4-BE49-F238E27FC236}">
                  <a16:creationId xmlns:a16="http://schemas.microsoft.com/office/drawing/2014/main" id="{D9E43BBF-1D0C-925A-8D6A-F45D847C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02173" y="2698035"/>
              <a:ext cx="540000" cy="540000"/>
            </a:xfrm>
            <a:prstGeom prst="rect">
              <a:avLst/>
            </a:prstGeom>
          </p:spPr>
        </p:pic>
        <p:pic>
          <p:nvPicPr>
            <p:cNvPr id="78" name="Рисунок 77" descr="Беременная женщина со сплошной заливкой">
              <a:extLst>
                <a:ext uri="{FF2B5EF4-FFF2-40B4-BE49-F238E27FC236}">
                  <a16:creationId xmlns:a16="http://schemas.microsoft.com/office/drawing/2014/main" id="{84F91370-9D8D-0944-654D-3DB22BA60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07350" y="3212341"/>
              <a:ext cx="540000" cy="540000"/>
            </a:xfrm>
            <a:prstGeom prst="rect">
              <a:avLst/>
            </a:prstGeom>
          </p:spPr>
        </p:pic>
        <p:pic>
          <p:nvPicPr>
            <p:cNvPr id="79" name="Рисунок 78" descr="Младенец со сплошной заливкой">
              <a:extLst>
                <a:ext uri="{FF2B5EF4-FFF2-40B4-BE49-F238E27FC236}">
                  <a16:creationId xmlns:a16="http://schemas.microsoft.com/office/drawing/2014/main" id="{C2C3E5B4-3907-2727-2D7A-0446D6009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55207" y="3357161"/>
              <a:ext cx="540000" cy="540000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5E902B13-077B-F6C7-4618-EDF85A8291F2}"/>
              </a:ext>
            </a:extLst>
          </p:cNvPr>
          <p:cNvGrpSpPr/>
          <p:nvPr/>
        </p:nvGrpSpPr>
        <p:grpSpPr>
          <a:xfrm>
            <a:off x="4103989" y="1895426"/>
            <a:ext cx="1503879" cy="1503879"/>
            <a:chOff x="4103989" y="2571701"/>
            <a:chExt cx="1503879" cy="1503879"/>
          </a:xfrm>
        </p:grpSpPr>
        <p:sp>
          <p:nvSpPr>
            <p:cNvPr id="5" name="Shape 1774">
              <a:extLst>
                <a:ext uri="{FF2B5EF4-FFF2-40B4-BE49-F238E27FC236}">
                  <a16:creationId xmlns:a16="http://schemas.microsoft.com/office/drawing/2014/main" id="{A3EDBA8B-27BE-F943-9DF1-D0171C8054F5}"/>
                </a:ext>
              </a:extLst>
            </p:cNvPr>
            <p:cNvSpPr/>
            <p:nvPr/>
          </p:nvSpPr>
          <p:spPr>
            <a:xfrm>
              <a:off x="4103989" y="2571701"/>
              <a:ext cx="1503879" cy="1503879"/>
            </a:xfrm>
            <a:prstGeom prst="ellipse">
              <a:avLst/>
            </a:prstGeom>
            <a:noFill/>
            <a:ln w="381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pic>
          <p:nvPicPr>
            <p:cNvPr id="80" name="Рисунок 79" descr="Молоток судьи со сплошной заливкой">
              <a:extLst>
                <a:ext uri="{FF2B5EF4-FFF2-40B4-BE49-F238E27FC236}">
                  <a16:creationId xmlns:a16="http://schemas.microsoft.com/office/drawing/2014/main" id="{6FF3B6E2-2E47-0C54-010E-49BA90BFE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47178" y="2810233"/>
              <a:ext cx="974689" cy="974689"/>
            </a:xfrm>
            <a:prstGeom prst="rect">
              <a:avLst/>
            </a:prstGeom>
          </p:spPr>
        </p:pic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5D943CA5-4997-D9D6-6E4B-D14F03125476}"/>
              </a:ext>
            </a:extLst>
          </p:cNvPr>
          <p:cNvGrpSpPr/>
          <p:nvPr/>
        </p:nvGrpSpPr>
        <p:grpSpPr>
          <a:xfrm>
            <a:off x="986334" y="1848858"/>
            <a:ext cx="1508324" cy="1550447"/>
            <a:chOff x="986334" y="2525133"/>
            <a:chExt cx="1508324" cy="1550447"/>
          </a:xfrm>
        </p:grpSpPr>
        <p:sp>
          <p:nvSpPr>
            <p:cNvPr id="20" name="Shape 1789">
              <a:extLst>
                <a:ext uri="{FF2B5EF4-FFF2-40B4-BE49-F238E27FC236}">
                  <a16:creationId xmlns:a16="http://schemas.microsoft.com/office/drawing/2014/main" id="{7F0E9C1A-1333-E249-A780-98D48C316560}"/>
                </a:ext>
              </a:extLst>
            </p:cNvPr>
            <p:cNvSpPr/>
            <p:nvPr/>
          </p:nvSpPr>
          <p:spPr>
            <a:xfrm>
              <a:off x="986334" y="2571701"/>
              <a:ext cx="1503879" cy="1503879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pic>
          <p:nvPicPr>
            <p:cNvPr id="82" name="Рисунок 81" descr="Банк со сплошной заливкой">
              <a:extLst>
                <a:ext uri="{FF2B5EF4-FFF2-40B4-BE49-F238E27FC236}">
                  <a16:creationId xmlns:a16="http://schemas.microsoft.com/office/drawing/2014/main" id="{824C74DD-D792-2DD8-C22C-06E416DD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54658" y="2994657"/>
              <a:ext cx="540000" cy="540000"/>
            </a:xfrm>
            <a:prstGeom prst="rect">
              <a:avLst/>
            </a:prstGeom>
          </p:spPr>
        </p:pic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id="{6378485A-65B0-FE7E-1133-610FAED6194B}"/>
                </a:ext>
              </a:extLst>
            </p:cNvPr>
            <p:cNvGrpSpPr/>
            <p:nvPr/>
          </p:nvGrpSpPr>
          <p:grpSpPr>
            <a:xfrm>
              <a:off x="1031281" y="2889000"/>
              <a:ext cx="540000" cy="540000"/>
              <a:chOff x="1060018" y="2855533"/>
              <a:chExt cx="540000" cy="540000"/>
            </a:xfrm>
          </p:grpSpPr>
          <p:pic>
            <p:nvPicPr>
              <p:cNvPr id="104" name="Рисунок 103" descr="Список со сплошной заливкой">
                <a:extLst>
                  <a:ext uri="{FF2B5EF4-FFF2-40B4-BE49-F238E27FC236}">
                    <a16:creationId xmlns:a16="http://schemas.microsoft.com/office/drawing/2014/main" id="{05CCBA33-E6E5-6B88-9897-6DE9742D3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60018" y="2855533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90" name="Рисунок 89" descr="Флажок со сплошной заливкой">
                <a:extLst>
                  <a:ext uri="{FF2B5EF4-FFF2-40B4-BE49-F238E27FC236}">
                    <a16:creationId xmlns:a16="http://schemas.microsoft.com/office/drawing/2014/main" id="{9C3FE04C-5B21-336E-D24E-64E216E31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335458" y="3000835"/>
                <a:ext cx="216000" cy="216000"/>
              </a:xfrm>
              <a:prstGeom prst="rect">
                <a:avLst/>
              </a:prstGeom>
            </p:spPr>
          </p:pic>
        </p:grpSp>
        <p:pic>
          <p:nvPicPr>
            <p:cNvPr id="92" name="Рисунок 91" descr="Подключения со сплошной заливкой">
              <a:extLst>
                <a:ext uri="{FF2B5EF4-FFF2-40B4-BE49-F238E27FC236}">
                  <a16:creationId xmlns:a16="http://schemas.microsoft.com/office/drawing/2014/main" id="{D9C38BDE-6B52-0D2F-DEDC-7D059D528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509191" y="2957629"/>
              <a:ext cx="540000" cy="540000"/>
            </a:xfrm>
            <a:prstGeom prst="rect">
              <a:avLst/>
            </a:prstGeom>
          </p:spPr>
        </p:pic>
        <p:pic>
          <p:nvPicPr>
            <p:cNvPr id="94" name="Рисунок 93" descr="Бейдж сотрудника со сплошной заливкой">
              <a:extLst>
                <a:ext uri="{FF2B5EF4-FFF2-40B4-BE49-F238E27FC236}">
                  <a16:creationId xmlns:a16="http://schemas.microsoft.com/office/drawing/2014/main" id="{4B255D5A-9BD6-1EF1-A637-2B7BB008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661698" y="3438632"/>
              <a:ext cx="540000" cy="540000"/>
            </a:xfrm>
            <a:prstGeom prst="rect">
              <a:avLst/>
            </a:prstGeom>
          </p:spPr>
        </p:pic>
        <p:pic>
          <p:nvPicPr>
            <p:cNvPr id="96" name="Рисунок 95" descr="Квадратная академическая шапочка со сплошной заливкой">
              <a:extLst>
                <a:ext uri="{FF2B5EF4-FFF2-40B4-BE49-F238E27FC236}">
                  <a16:creationId xmlns:a16="http://schemas.microsoft.com/office/drawing/2014/main" id="{CD177625-B8DA-0E32-48E4-5CD035FB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479566" y="2525133"/>
              <a:ext cx="540000" cy="540000"/>
            </a:xfrm>
            <a:prstGeom prst="rect">
              <a:avLst/>
            </a:prstGeom>
          </p:spPr>
        </p:pic>
        <p:pic>
          <p:nvPicPr>
            <p:cNvPr id="110" name="Рисунок 109" descr="Стетоскоп со сплошной заливкой">
              <a:extLst>
                <a:ext uri="{FF2B5EF4-FFF2-40B4-BE49-F238E27FC236}">
                  <a16:creationId xmlns:a16="http://schemas.microsoft.com/office/drawing/2014/main" id="{14AC892B-8CE3-E524-42FE-8CC4A9E3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138707" y="3396475"/>
              <a:ext cx="540000" cy="540000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AFF37F6A-2880-F0CD-3FF2-5EF1510FF2FC}"/>
              </a:ext>
            </a:extLst>
          </p:cNvPr>
          <p:cNvGrpSpPr/>
          <p:nvPr/>
        </p:nvGrpSpPr>
        <p:grpSpPr>
          <a:xfrm>
            <a:off x="9509219" y="1895426"/>
            <a:ext cx="1503879" cy="1503879"/>
            <a:chOff x="9509219" y="2571701"/>
            <a:chExt cx="1503879" cy="1503879"/>
          </a:xfrm>
        </p:grpSpPr>
        <p:sp>
          <p:nvSpPr>
            <p:cNvPr id="36" name="Shape 1805">
              <a:extLst>
                <a:ext uri="{FF2B5EF4-FFF2-40B4-BE49-F238E27FC236}">
                  <a16:creationId xmlns:a16="http://schemas.microsoft.com/office/drawing/2014/main" id="{E4C170FA-EAA5-4543-90CB-D8E0249C250B}"/>
                </a:ext>
              </a:extLst>
            </p:cNvPr>
            <p:cNvSpPr/>
            <p:nvPr/>
          </p:nvSpPr>
          <p:spPr>
            <a:xfrm>
              <a:off x="9509219" y="2571701"/>
              <a:ext cx="1503879" cy="1503879"/>
            </a:xfrm>
            <a:prstGeom prst="ellipse">
              <a:avLst/>
            </a:prstGeom>
            <a:noFill/>
            <a:ln w="3810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pic>
          <p:nvPicPr>
            <p:cNvPr id="113" name="Рисунок 112" descr="Контур ухмыляющегося лица со сплошной заливкой">
              <a:extLst>
                <a:ext uri="{FF2B5EF4-FFF2-40B4-BE49-F238E27FC236}">
                  <a16:creationId xmlns:a16="http://schemas.microsoft.com/office/drawing/2014/main" id="{FFB9E5B9-74A2-DB45-0C38-3BFDD17DD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717866" y="2795133"/>
              <a:ext cx="1080000" cy="1080000"/>
            </a:xfrm>
            <a:prstGeom prst="rect">
              <a:avLst/>
            </a:prstGeom>
          </p:spPr>
        </p:pic>
      </p:grpSp>
      <p:pic>
        <p:nvPicPr>
          <p:cNvPr id="4" name="Рисунок 3" descr="Дом со сплошной заливкой">
            <a:hlinkClick r:id="rId28" action="ppaction://hlinksldjump"/>
            <a:extLst>
              <a:ext uri="{FF2B5EF4-FFF2-40B4-BE49-F238E27FC236}">
                <a16:creationId xmlns:a16="http://schemas.microsoft.com/office/drawing/2014/main" id="{85BD28A8-9840-E2DB-0F10-86AB1CDE5C2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6" name="Рисунок 5" descr="Назад со сплошной заливкой">
            <a:hlinkClick r:id="rId31" action="ppaction://hlinksldjump"/>
            <a:extLst>
              <a:ext uri="{FF2B5EF4-FFF2-40B4-BE49-F238E27FC236}">
                <a16:creationId xmlns:a16="http://schemas.microsoft.com/office/drawing/2014/main" id="{835DC6E5-9954-44A0-92B7-7184B5E660C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7" name="Рисунок 6" descr="Назад со сплошной заливкой">
            <a:hlinkClick r:id="rId34" action="ppaction://hlinksldjump"/>
            <a:extLst>
              <a:ext uri="{FF2B5EF4-FFF2-40B4-BE49-F238E27FC236}">
                <a16:creationId xmlns:a16="http://schemas.microsoft.com/office/drawing/2014/main" id="{D866B743-58CD-FB11-578D-61FF681CD08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1A34F4-5BAA-C3A5-9C01-FBF0E175DCD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D3C6E-1B2D-777B-74A8-D2CCC38C5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EBAFB-2863-6639-F49E-E265EC39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40"/>
            <a:ext cx="4941498" cy="870858"/>
          </a:xfrm>
        </p:spPr>
        <p:txBody>
          <a:bodyPr>
            <a:normAutofit/>
          </a:bodyPr>
          <a:lstStyle/>
          <a:p>
            <a:r>
              <a:rPr lang="az-Latn-AZ" b="1" dirty="0">
                <a:solidFill>
                  <a:srgbClr val="7030A0"/>
                </a:solidFill>
                <a:cs typeface="+mn-ea"/>
                <a:sym typeface="+mn-lt"/>
              </a:rPr>
              <a:t>5. Ayrı-seçkilik nədir?</a:t>
            </a:r>
          </a:p>
        </p:txBody>
      </p:sp>
      <p:sp>
        <p:nvSpPr>
          <p:cNvPr id="3" name="Shape 1773">
            <a:extLst>
              <a:ext uri="{FF2B5EF4-FFF2-40B4-BE49-F238E27FC236}">
                <a16:creationId xmlns:a16="http://schemas.microsoft.com/office/drawing/2014/main" id="{FD052622-4D8C-1B75-854C-30A581657713}"/>
              </a:ext>
            </a:extLst>
          </p:cNvPr>
          <p:cNvSpPr/>
          <p:nvPr/>
        </p:nvSpPr>
        <p:spPr>
          <a:xfrm>
            <a:off x="521948" y="4396726"/>
            <a:ext cx="2080474" cy="1448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lvl="0"/>
            <a:r>
              <a:rPr lang="az-Latn-AZ" dirty="0">
                <a:latin typeface="+mn-lt"/>
              </a:rPr>
              <a:t>Ayrı-seçkilik, insanlara fərqli rəftar edilməsinə və onların hüquqlarının pozulmasına səbəb olan davranış və siyasətlərdir.</a:t>
            </a:r>
          </a:p>
        </p:txBody>
      </p:sp>
      <p:sp>
        <p:nvSpPr>
          <p:cNvPr id="12" name="Shape 1782">
            <a:extLst>
              <a:ext uri="{FF2B5EF4-FFF2-40B4-BE49-F238E27FC236}">
                <a16:creationId xmlns:a16="http://schemas.microsoft.com/office/drawing/2014/main" id="{6EDD3898-D1AB-6552-F042-9206334415F9}"/>
              </a:ext>
            </a:extLst>
          </p:cNvPr>
          <p:cNvSpPr/>
          <p:nvPr/>
        </p:nvSpPr>
        <p:spPr>
          <a:xfrm>
            <a:off x="944774" y="3908694"/>
            <a:ext cx="1234823" cy="3693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az-Latn-AZ" b="1" dirty="0">
                <a:solidFill>
                  <a:schemeClr val="bg1"/>
                </a:solidFill>
              </a:rPr>
              <a:t>Ayrı-seçkilik</a:t>
            </a:r>
            <a:endParaRPr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Shape 1783">
            <a:extLst>
              <a:ext uri="{FF2B5EF4-FFF2-40B4-BE49-F238E27FC236}">
                <a16:creationId xmlns:a16="http://schemas.microsoft.com/office/drawing/2014/main" id="{8FE04166-633D-A225-CBFC-407EB57277F8}"/>
              </a:ext>
            </a:extLst>
          </p:cNvPr>
          <p:cNvSpPr/>
          <p:nvPr/>
        </p:nvSpPr>
        <p:spPr>
          <a:xfrm>
            <a:off x="3029511" y="4396726"/>
            <a:ext cx="2569036" cy="1448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az-Latn-AZ" dirty="0">
                <a:latin typeface="+mn-lt"/>
              </a:rPr>
              <a:t>Fərdin konkret xüsusiyyətinə görə açıq şəkildə hüquq və imkanlardan məhrum edilməsi. Məsələn, Müsahibədə qadın namizədə "Biz bu vəzifə üçün kişi axtarırıq" deyərək onu işə götürməmək.</a:t>
            </a:r>
          </a:p>
        </p:txBody>
      </p:sp>
      <p:sp>
        <p:nvSpPr>
          <p:cNvPr id="14" name="Shape 1784">
            <a:extLst>
              <a:ext uri="{FF2B5EF4-FFF2-40B4-BE49-F238E27FC236}">
                <a16:creationId xmlns:a16="http://schemas.microsoft.com/office/drawing/2014/main" id="{265A92C2-62F8-874D-C2E8-C07C60B24E95}"/>
              </a:ext>
            </a:extLst>
          </p:cNvPr>
          <p:cNvSpPr/>
          <p:nvPr/>
        </p:nvSpPr>
        <p:spPr>
          <a:xfrm>
            <a:off x="3290813" y="3908694"/>
            <a:ext cx="1974899" cy="36933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az-Latn-AZ" b="1" dirty="0">
                <a:solidFill>
                  <a:schemeClr val="bg1"/>
                </a:solidFill>
              </a:rPr>
              <a:t>Birbaşa ayrı-seçkilik</a:t>
            </a:r>
            <a:endParaRPr lang="az-Latn-AZ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Shape 1785">
            <a:extLst>
              <a:ext uri="{FF2B5EF4-FFF2-40B4-BE49-F238E27FC236}">
                <a16:creationId xmlns:a16="http://schemas.microsoft.com/office/drawing/2014/main" id="{609D56C3-3947-7FE0-2E02-28089C689981}"/>
              </a:ext>
            </a:extLst>
          </p:cNvPr>
          <p:cNvSpPr/>
          <p:nvPr/>
        </p:nvSpPr>
        <p:spPr>
          <a:xfrm>
            <a:off x="5957517" y="4396726"/>
            <a:ext cx="2704397" cy="1448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lvl="0"/>
            <a:r>
              <a:rPr lang="az-Latn-AZ" dirty="0">
                <a:latin typeface="+mn-lt"/>
              </a:rPr>
              <a:t>Neytral görünsə də, müəyyən sosial qrupu mənfi şəkildə </a:t>
            </a:r>
            <a:r>
              <a:rPr lang="az-Latn-AZ" dirty="0" err="1">
                <a:latin typeface="+mn-lt"/>
              </a:rPr>
              <a:t>təsirləndirən</a:t>
            </a:r>
            <a:r>
              <a:rPr lang="az-Latn-AZ" dirty="0">
                <a:latin typeface="+mn-lt"/>
              </a:rPr>
              <a:t> tədbir və ya siyasət. Məsələn, yalnız tam iş saatlarında işləyə bilən şəxslərin işə qəbul edilməsi, bu isə uşaqlı anaları istisna edə bilər.</a:t>
            </a:r>
          </a:p>
        </p:txBody>
      </p:sp>
      <p:sp>
        <p:nvSpPr>
          <p:cNvPr id="16" name="Shape 1786">
            <a:extLst>
              <a:ext uri="{FF2B5EF4-FFF2-40B4-BE49-F238E27FC236}">
                <a16:creationId xmlns:a16="http://schemas.microsoft.com/office/drawing/2014/main" id="{BE6F717F-D9D5-B6E0-6CA4-7902D66FCF52}"/>
              </a:ext>
            </a:extLst>
          </p:cNvPr>
          <p:cNvSpPr/>
          <p:nvPr/>
        </p:nvSpPr>
        <p:spPr>
          <a:xfrm>
            <a:off x="6192974" y="3908694"/>
            <a:ext cx="2233483" cy="369332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az-Latn-AZ" b="1" dirty="0">
                <a:solidFill>
                  <a:schemeClr val="bg1"/>
                </a:solidFill>
              </a:rPr>
              <a:t>Dolayı ayrı-seçkilik</a:t>
            </a: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Shape 1787">
            <a:extLst>
              <a:ext uri="{FF2B5EF4-FFF2-40B4-BE49-F238E27FC236}">
                <a16:creationId xmlns:a16="http://schemas.microsoft.com/office/drawing/2014/main" id="{1A6F087E-EBFB-94A3-912F-660CFB7D4625}"/>
              </a:ext>
            </a:extLst>
          </p:cNvPr>
          <p:cNvSpPr/>
          <p:nvPr/>
        </p:nvSpPr>
        <p:spPr>
          <a:xfrm>
            <a:off x="9299513" y="4396726"/>
            <a:ext cx="2086531" cy="1448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lvl="0"/>
            <a:r>
              <a:rPr lang="az-Latn-AZ" dirty="0">
                <a:latin typeface="+mn-lt"/>
              </a:rPr>
              <a:t>Cəmiyyətdə mövcud olan sistemli və tarixi maneələr. Məsələn, kənd ərazilərində </a:t>
            </a:r>
            <a:r>
              <a:rPr lang="az-Latn-AZ" dirty="0" err="1">
                <a:latin typeface="+mn-lt"/>
              </a:rPr>
              <a:t>yaşayanların</a:t>
            </a:r>
            <a:r>
              <a:rPr lang="az-Latn-AZ" dirty="0">
                <a:latin typeface="+mn-lt"/>
              </a:rPr>
              <a:t> keyfiyyətli təhsilə çıxış imkanlarının məhdudluğu.</a:t>
            </a:r>
          </a:p>
        </p:txBody>
      </p:sp>
      <p:sp>
        <p:nvSpPr>
          <p:cNvPr id="18" name="Shape 1788">
            <a:extLst>
              <a:ext uri="{FF2B5EF4-FFF2-40B4-BE49-F238E27FC236}">
                <a16:creationId xmlns:a16="http://schemas.microsoft.com/office/drawing/2014/main" id="{78ADECA6-BA6E-8E1A-C1AF-39731E494F60}"/>
              </a:ext>
            </a:extLst>
          </p:cNvPr>
          <p:cNvSpPr/>
          <p:nvPr/>
        </p:nvSpPr>
        <p:spPr>
          <a:xfrm>
            <a:off x="9227328" y="3908693"/>
            <a:ext cx="2230900" cy="36933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az-Latn-AZ" b="1" dirty="0" err="1"/>
              <a:t>Struktural</a:t>
            </a:r>
            <a:r>
              <a:rPr lang="az-Latn-AZ" b="1" dirty="0"/>
              <a:t> ayrı-seçkilik</a:t>
            </a:r>
            <a:endParaRPr lang="az-Latn-AZ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64928C-0334-A86A-904B-ED9B78328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09" y="2072320"/>
            <a:ext cx="1800000" cy="180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45C354B-71BC-C862-85EE-7043B600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976" y="2072320"/>
            <a:ext cx="2039760" cy="1800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CEB3AD-E88A-1202-7B0F-C86116D811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09715" y="2072320"/>
            <a:ext cx="1800000" cy="180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7ECC936-5DC5-965C-8BB7-FE7C5BE021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20023" y="2072320"/>
            <a:ext cx="1800000" cy="1800000"/>
          </a:xfrm>
          <a:prstGeom prst="rect">
            <a:avLst/>
          </a:prstGeom>
        </p:spPr>
      </p:pic>
      <p:pic>
        <p:nvPicPr>
          <p:cNvPr id="4" name="Рисунок 3" descr="Дом со сплошной заливкой">
            <a:hlinkClick r:id="rId6" action="ppaction://hlinksldjump"/>
            <a:extLst>
              <a:ext uri="{FF2B5EF4-FFF2-40B4-BE49-F238E27FC236}">
                <a16:creationId xmlns:a16="http://schemas.microsoft.com/office/drawing/2014/main" id="{023B26D3-8A76-78A1-9A0E-4651ED15E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5" name="Рисунок 4" descr="Назад со сплошной заливкой">
            <a:hlinkClick r:id="rId9" action="ppaction://hlinksldjump"/>
            <a:extLst>
              <a:ext uri="{FF2B5EF4-FFF2-40B4-BE49-F238E27FC236}">
                <a16:creationId xmlns:a16="http://schemas.microsoft.com/office/drawing/2014/main" id="{9273C770-403C-66C0-F612-4AED82767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20" name="Рисунок 19" descr="Назад со сплошной заливкой">
            <a:hlinkClick r:id="rId12" action="ppaction://hlinksldjump"/>
            <a:extLst>
              <a:ext uri="{FF2B5EF4-FFF2-40B4-BE49-F238E27FC236}">
                <a16:creationId xmlns:a16="http://schemas.microsoft.com/office/drawing/2014/main" id="{EF531019-3274-7B29-9760-31447C46A1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328172-BA73-4D86-91DC-72326B0935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F5F67-E30E-399E-5C93-ABB5405E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21F68-C3B6-B13C-0C45-61CCDD6C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486"/>
            <a:ext cx="5657852" cy="870858"/>
          </a:xfrm>
        </p:spPr>
        <p:txBody>
          <a:bodyPr/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4400" b="1" dirty="0">
                <a:solidFill>
                  <a:srgbClr val="002060"/>
                </a:solidFill>
                <a:cs typeface="+mn-ea"/>
                <a:sym typeface="+mn-lt"/>
              </a:rPr>
              <a:t>6. Ayrı-seçkiliyin təsirləri</a:t>
            </a:r>
          </a:p>
        </p:txBody>
      </p:sp>
      <p:sp>
        <p:nvSpPr>
          <p:cNvPr id="3" name="Shape 3998">
            <a:extLst>
              <a:ext uri="{FF2B5EF4-FFF2-40B4-BE49-F238E27FC236}">
                <a16:creationId xmlns:a16="http://schemas.microsoft.com/office/drawing/2014/main" id="{AF370C38-F019-8B50-45A5-C510B8B1F8F4}"/>
              </a:ext>
            </a:extLst>
          </p:cNvPr>
          <p:cNvSpPr/>
          <p:nvPr/>
        </p:nvSpPr>
        <p:spPr>
          <a:xfrm>
            <a:off x="5270501" y="2971801"/>
            <a:ext cx="1620841" cy="1620841"/>
          </a:xfrm>
          <a:prstGeom prst="ellipse">
            <a:avLst/>
          </a:prstGeom>
          <a:solidFill>
            <a:srgbClr val="5B9BD5"/>
          </a:solidFill>
          <a:ln w="76200">
            <a:solidFill>
              <a:schemeClr val="accent5">
                <a:lumMod val="75000"/>
              </a:schemeClr>
            </a:solidFill>
            <a:bevel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22" name="Shape 4018">
            <a:extLst>
              <a:ext uri="{FF2B5EF4-FFF2-40B4-BE49-F238E27FC236}">
                <a16:creationId xmlns:a16="http://schemas.microsoft.com/office/drawing/2014/main" id="{F833EEF8-5B5C-4ECB-0220-A785E7546C52}"/>
              </a:ext>
            </a:extLst>
          </p:cNvPr>
          <p:cNvSpPr/>
          <p:nvPr/>
        </p:nvSpPr>
        <p:spPr>
          <a:xfrm>
            <a:off x="569419" y="1540866"/>
            <a:ext cx="3143743" cy="15542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r">
              <a:defRPr sz="2000">
                <a:solidFill>
                  <a:schemeClr val="accent2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900" b="1" dirty="0">
                <a:solidFill>
                  <a:schemeClr val="accent2"/>
                </a:solidFill>
                <a:cs typeface="+mn-ea"/>
                <a:sym typeface="+mn-lt"/>
              </a:rPr>
              <a:t>Ayrı-seçkilik sosial inteqrasiyanı əngəlləyir, cəmiyyətin üzvləri arasında etimadsızlıq və qarşıdurma yaradır.</a:t>
            </a:r>
          </a:p>
        </p:txBody>
      </p:sp>
      <p:sp>
        <p:nvSpPr>
          <p:cNvPr id="25" name="Shape 4021">
            <a:extLst>
              <a:ext uri="{FF2B5EF4-FFF2-40B4-BE49-F238E27FC236}">
                <a16:creationId xmlns:a16="http://schemas.microsoft.com/office/drawing/2014/main" id="{EA518D0C-1CE2-F749-9EA3-ED166E8ABFFB}"/>
              </a:ext>
            </a:extLst>
          </p:cNvPr>
          <p:cNvSpPr/>
          <p:nvPr/>
        </p:nvSpPr>
        <p:spPr>
          <a:xfrm>
            <a:off x="569419" y="4483840"/>
            <a:ext cx="3143743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r">
              <a:defRPr sz="2000">
                <a:solidFill>
                  <a:schemeClr val="accent5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800" b="1" dirty="0">
                <a:solidFill>
                  <a:srgbClr val="5B9BD5"/>
                </a:solidFill>
                <a:cs typeface="+mn-ea"/>
                <a:sym typeface="+mn-lt"/>
              </a:rPr>
              <a:t>Psixoloji təsirlər də mühümdür – diskriminasiyaya məruz qalanlar arasında özünə inamın azalması, depressiya və sosial təcrid halları artır.</a:t>
            </a:r>
          </a:p>
        </p:txBody>
      </p:sp>
      <p:sp>
        <p:nvSpPr>
          <p:cNvPr id="28" name="Shape 4024">
            <a:extLst>
              <a:ext uri="{FF2B5EF4-FFF2-40B4-BE49-F238E27FC236}">
                <a16:creationId xmlns:a16="http://schemas.microsoft.com/office/drawing/2014/main" id="{AF7EA194-D6D5-233F-A751-B8EDBFC7828C}"/>
              </a:ext>
            </a:extLst>
          </p:cNvPr>
          <p:cNvSpPr/>
          <p:nvPr/>
        </p:nvSpPr>
        <p:spPr>
          <a:xfrm>
            <a:off x="8508996" y="1384914"/>
            <a:ext cx="3183896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000">
                <a:solidFill>
                  <a:schemeClr val="accent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800" b="1" dirty="0">
                <a:solidFill>
                  <a:srgbClr val="00B050"/>
                </a:solidFill>
                <a:cs typeface="+mn-ea"/>
                <a:sym typeface="+mn-lt"/>
              </a:rPr>
              <a:t>Ayrı-seçkiliyə məruz qalan şəxslər iqtisadi və sosial imkanlardan məhrum olur, bu da yoxsulluğun və sosial </a:t>
            </a:r>
            <a:r>
              <a:rPr lang="az-Latn-AZ" sz="1800" b="1" dirty="0" err="1">
                <a:solidFill>
                  <a:srgbClr val="00B050"/>
                </a:solidFill>
                <a:cs typeface="+mn-ea"/>
                <a:sym typeface="+mn-lt"/>
              </a:rPr>
              <a:t>bərabərsizliyin</a:t>
            </a:r>
            <a:r>
              <a:rPr lang="az-Latn-AZ" sz="1800" b="1" dirty="0">
                <a:solidFill>
                  <a:srgbClr val="00B050"/>
                </a:solidFill>
                <a:cs typeface="+mn-ea"/>
                <a:sym typeface="+mn-lt"/>
              </a:rPr>
              <a:t> </a:t>
            </a:r>
            <a:r>
              <a:rPr lang="az-Latn-AZ" sz="1800" b="1" dirty="0" err="1">
                <a:solidFill>
                  <a:srgbClr val="00B050"/>
                </a:solidFill>
                <a:cs typeface="+mn-ea"/>
                <a:sym typeface="+mn-lt"/>
              </a:rPr>
              <a:t>dərinləşməsinə</a:t>
            </a:r>
            <a:r>
              <a:rPr lang="az-Latn-AZ" sz="1800" b="1" dirty="0">
                <a:solidFill>
                  <a:srgbClr val="00B050"/>
                </a:solidFill>
                <a:cs typeface="+mn-ea"/>
                <a:sym typeface="+mn-lt"/>
              </a:rPr>
              <a:t> gətirib çıxarır.</a:t>
            </a:r>
          </a:p>
        </p:txBody>
      </p:sp>
      <p:sp>
        <p:nvSpPr>
          <p:cNvPr id="31" name="Shape 4027">
            <a:extLst>
              <a:ext uri="{FF2B5EF4-FFF2-40B4-BE49-F238E27FC236}">
                <a16:creationId xmlns:a16="http://schemas.microsoft.com/office/drawing/2014/main" id="{1C725F83-B0A8-2856-DAAA-2E944E092932}"/>
              </a:ext>
            </a:extLst>
          </p:cNvPr>
          <p:cNvSpPr/>
          <p:nvPr/>
        </p:nvSpPr>
        <p:spPr>
          <a:xfrm>
            <a:off x="8508996" y="4362329"/>
            <a:ext cx="3032498" cy="15542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000">
                <a:solidFill>
                  <a:schemeClr val="accent4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900" b="1" dirty="0">
                <a:solidFill>
                  <a:srgbClr val="FFC000"/>
                </a:solidFill>
                <a:cs typeface="+mn-ea"/>
                <a:sym typeface="+mn-lt"/>
              </a:rPr>
              <a:t>Ayrı-seçkiliyin uzunmüddətli nəticələri cəmiyyətin ümumi rifahına və inkişaf potensialına mənfi təsir göstərir.</a:t>
            </a:r>
          </a:p>
        </p:txBody>
      </p:sp>
      <p:sp>
        <p:nvSpPr>
          <p:cNvPr id="32" name="Shape 4029">
            <a:extLst>
              <a:ext uri="{FF2B5EF4-FFF2-40B4-BE49-F238E27FC236}">
                <a16:creationId xmlns:a16="http://schemas.microsoft.com/office/drawing/2014/main" id="{72E716B0-B3F5-308F-BFB8-8AE6EA5CACF7}"/>
              </a:ext>
            </a:extLst>
          </p:cNvPr>
          <p:cNvSpPr/>
          <p:nvPr/>
        </p:nvSpPr>
        <p:spPr>
          <a:xfrm>
            <a:off x="5353722" y="3551389"/>
            <a:ext cx="145439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" name="Shape 4000">
            <a:extLst>
              <a:ext uri="{FF2B5EF4-FFF2-40B4-BE49-F238E27FC236}">
                <a16:creationId xmlns:a16="http://schemas.microsoft.com/office/drawing/2014/main" id="{5D47664D-A796-3EB1-AD2F-B8C9858BE272}"/>
              </a:ext>
            </a:extLst>
          </p:cNvPr>
          <p:cNvSpPr/>
          <p:nvPr/>
        </p:nvSpPr>
        <p:spPr>
          <a:xfrm>
            <a:off x="6496052" y="1506540"/>
            <a:ext cx="1918168" cy="340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600" extrusionOk="0">
                <a:moveTo>
                  <a:pt x="0" y="21600"/>
                </a:moveTo>
                <a:cubicBezTo>
                  <a:pt x="5699" y="21341"/>
                  <a:pt x="5699" y="21341"/>
                  <a:pt x="5699" y="21341"/>
                </a:cubicBezTo>
                <a:cubicBezTo>
                  <a:pt x="4228" y="20614"/>
                  <a:pt x="4228" y="20614"/>
                  <a:pt x="4228" y="20614"/>
                </a:cubicBezTo>
                <a:cubicBezTo>
                  <a:pt x="4565" y="20545"/>
                  <a:pt x="4657" y="20528"/>
                  <a:pt x="4994" y="20441"/>
                </a:cubicBezTo>
                <a:cubicBezTo>
                  <a:pt x="11336" y="18798"/>
                  <a:pt x="14461" y="14717"/>
                  <a:pt x="12960" y="10774"/>
                </a:cubicBezTo>
                <a:cubicBezTo>
                  <a:pt x="17801" y="10515"/>
                  <a:pt x="21600" y="8197"/>
                  <a:pt x="21569" y="5396"/>
                </a:cubicBezTo>
                <a:cubicBezTo>
                  <a:pt x="21569" y="2421"/>
                  <a:pt x="17280" y="0"/>
                  <a:pt x="12010" y="0"/>
                </a:cubicBezTo>
                <a:cubicBezTo>
                  <a:pt x="7629" y="17"/>
                  <a:pt x="3952" y="1660"/>
                  <a:pt x="2819" y="3926"/>
                </a:cubicBezTo>
                <a:cubicBezTo>
                  <a:pt x="2819" y="3926"/>
                  <a:pt x="2819" y="3926"/>
                  <a:pt x="2819" y="3926"/>
                </a:cubicBezTo>
                <a:cubicBezTo>
                  <a:pt x="2757" y="4064"/>
                  <a:pt x="2696" y="4202"/>
                  <a:pt x="2635" y="4341"/>
                </a:cubicBezTo>
                <a:cubicBezTo>
                  <a:pt x="2635" y="4341"/>
                  <a:pt x="2635" y="4341"/>
                  <a:pt x="2635" y="4341"/>
                </a:cubicBezTo>
                <a:cubicBezTo>
                  <a:pt x="2635" y="4358"/>
                  <a:pt x="2635" y="4358"/>
                  <a:pt x="2635" y="4358"/>
                </a:cubicBezTo>
                <a:cubicBezTo>
                  <a:pt x="5852" y="5257"/>
                  <a:pt x="8609" y="6814"/>
                  <a:pt x="10294" y="8854"/>
                </a:cubicBezTo>
                <a:cubicBezTo>
                  <a:pt x="11275" y="10030"/>
                  <a:pt x="11520" y="10826"/>
                  <a:pt x="11520" y="10843"/>
                </a:cubicBezTo>
                <a:cubicBezTo>
                  <a:pt x="13083" y="14769"/>
                  <a:pt x="10264" y="18729"/>
                  <a:pt x="4106" y="20441"/>
                </a:cubicBezTo>
                <a:cubicBezTo>
                  <a:pt x="4075" y="19335"/>
                  <a:pt x="4075" y="19335"/>
                  <a:pt x="4075" y="19335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B050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solidFill>
                <a:srgbClr val="00B050"/>
              </a:solidFill>
              <a:cs typeface="+mn-ea"/>
              <a:sym typeface="+mn-lt"/>
            </a:endParaRPr>
          </a:p>
        </p:txBody>
      </p:sp>
      <p:sp>
        <p:nvSpPr>
          <p:cNvPr id="4" name="Shape 3999">
            <a:extLst>
              <a:ext uri="{FF2B5EF4-FFF2-40B4-BE49-F238E27FC236}">
                <a16:creationId xmlns:a16="http://schemas.microsoft.com/office/drawing/2014/main" id="{4E3D093E-D158-F8DB-E0B8-D013DEA0E02F}"/>
              </a:ext>
            </a:extLst>
          </p:cNvPr>
          <p:cNvSpPr/>
          <p:nvPr/>
        </p:nvSpPr>
        <p:spPr>
          <a:xfrm>
            <a:off x="3846514" y="1473200"/>
            <a:ext cx="3398840" cy="1924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1340" y="15909"/>
                  <a:pt x="21340" y="15909"/>
                  <a:pt x="21340" y="15909"/>
                </a:cubicBezTo>
                <a:cubicBezTo>
                  <a:pt x="20631" y="17347"/>
                  <a:pt x="20631" y="17347"/>
                  <a:pt x="20631" y="17347"/>
                </a:cubicBezTo>
                <a:cubicBezTo>
                  <a:pt x="20562" y="17011"/>
                  <a:pt x="20544" y="16919"/>
                  <a:pt x="20458" y="16582"/>
                </a:cubicBezTo>
                <a:cubicBezTo>
                  <a:pt x="18796" y="10280"/>
                  <a:pt x="14729" y="7129"/>
                  <a:pt x="10783" y="8628"/>
                </a:cubicBezTo>
                <a:cubicBezTo>
                  <a:pt x="10506" y="3794"/>
                  <a:pt x="8204" y="0"/>
                  <a:pt x="5400" y="0"/>
                </a:cubicBezTo>
                <a:cubicBezTo>
                  <a:pt x="2423" y="0"/>
                  <a:pt x="0" y="4283"/>
                  <a:pt x="0" y="9546"/>
                </a:cubicBezTo>
                <a:cubicBezTo>
                  <a:pt x="0" y="13921"/>
                  <a:pt x="1662" y="17592"/>
                  <a:pt x="3912" y="18724"/>
                </a:cubicBezTo>
                <a:cubicBezTo>
                  <a:pt x="3912" y="18755"/>
                  <a:pt x="3912" y="18755"/>
                  <a:pt x="3912" y="18755"/>
                </a:cubicBezTo>
                <a:cubicBezTo>
                  <a:pt x="4050" y="18816"/>
                  <a:pt x="4188" y="18877"/>
                  <a:pt x="4327" y="18938"/>
                </a:cubicBezTo>
                <a:cubicBezTo>
                  <a:pt x="4327" y="18938"/>
                  <a:pt x="4344" y="18938"/>
                  <a:pt x="4344" y="18908"/>
                </a:cubicBezTo>
                <a:cubicBezTo>
                  <a:pt x="4344" y="18938"/>
                  <a:pt x="4344" y="18938"/>
                  <a:pt x="4344" y="18938"/>
                </a:cubicBezTo>
                <a:cubicBezTo>
                  <a:pt x="5244" y="15726"/>
                  <a:pt x="6802" y="12942"/>
                  <a:pt x="8844" y="11290"/>
                </a:cubicBezTo>
                <a:cubicBezTo>
                  <a:pt x="10038" y="10310"/>
                  <a:pt x="10835" y="10066"/>
                  <a:pt x="10852" y="10066"/>
                </a:cubicBezTo>
                <a:cubicBezTo>
                  <a:pt x="14763" y="8505"/>
                  <a:pt x="18727" y="11320"/>
                  <a:pt x="20440" y="17500"/>
                </a:cubicBezTo>
                <a:cubicBezTo>
                  <a:pt x="19333" y="17531"/>
                  <a:pt x="19333" y="17531"/>
                  <a:pt x="19333" y="17531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cs typeface="+mn-ea"/>
              <a:sym typeface="+mn-lt"/>
            </a:endParaRPr>
          </a:p>
        </p:txBody>
      </p:sp>
      <p:sp>
        <p:nvSpPr>
          <p:cNvPr id="7" name="Shape 4002">
            <a:extLst>
              <a:ext uri="{FF2B5EF4-FFF2-40B4-BE49-F238E27FC236}">
                <a16:creationId xmlns:a16="http://schemas.microsoft.com/office/drawing/2014/main" id="{9A099D93-3472-B575-C551-7A764FB9B94A}"/>
              </a:ext>
            </a:extLst>
          </p:cNvPr>
          <p:cNvSpPr/>
          <p:nvPr/>
        </p:nvSpPr>
        <p:spPr>
          <a:xfrm>
            <a:off x="3856830" y="2670177"/>
            <a:ext cx="1812135" cy="3439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5" h="21470" extrusionOk="0">
                <a:moveTo>
                  <a:pt x="21385" y="0"/>
                </a:moveTo>
                <a:cubicBezTo>
                  <a:pt x="15439" y="391"/>
                  <a:pt x="15439" y="391"/>
                  <a:pt x="15439" y="391"/>
                </a:cubicBezTo>
                <a:cubicBezTo>
                  <a:pt x="17014" y="1054"/>
                  <a:pt x="17014" y="1054"/>
                  <a:pt x="17014" y="1054"/>
                </a:cubicBezTo>
                <a:cubicBezTo>
                  <a:pt x="16660" y="1139"/>
                  <a:pt x="16564" y="1156"/>
                  <a:pt x="16210" y="1241"/>
                </a:cubicBezTo>
                <a:cubicBezTo>
                  <a:pt x="9717" y="3008"/>
                  <a:pt x="6760" y="7070"/>
                  <a:pt x="8624" y="10927"/>
                </a:cubicBezTo>
                <a:cubicBezTo>
                  <a:pt x="3546" y="11301"/>
                  <a:pt x="-215" y="13647"/>
                  <a:pt x="10" y="16400"/>
                </a:cubicBezTo>
                <a:cubicBezTo>
                  <a:pt x="235" y="19323"/>
                  <a:pt x="4896" y="21600"/>
                  <a:pt x="10456" y="21464"/>
                </a:cubicBezTo>
                <a:cubicBezTo>
                  <a:pt x="15021" y="21362"/>
                  <a:pt x="18749" y="19663"/>
                  <a:pt x="19778" y="17419"/>
                </a:cubicBezTo>
                <a:cubicBezTo>
                  <a:pt x="19778" y="17419"/>
                  <a:pt x="19778" y="17419"/>
                  <a:pt x="19778" y="17419"/>
                </a:cubicBezTo>
                <a:cubicBezTo>
                  <a:pt x="19842" y="17283"/>
                  <a:pt x="19906" y="17147"/>
                  <a:pt x="19939" y="16994"/>
                </a:cubicBezTo>
                <a:cubicBezTo>
                  <a:pt x="19939" y="16994"/>
                  <a:pt x="19939" y="16994"/>
                  <a:pt x="19939" y="16994"/>
                </a:cubicBezTo>
                <a:cubicBezTo>
                  <a:pt x="19939" y="16994"/>
                  <a:pt x="19939" y="16994"/>
                  <a:pt x="19939" y="16977"/>
                </a:cubicBezTo>
                <a:cubicBezTo>
                  <a:pt x="16499" y="16179"/>
                  <a:pt x="13478" y="14717"/>
                  <a:pt x="11549" y="12746"/>
                </a:cubicBezTo>
                <a:cubicBezTo>
                  <a:pt x="10424" y="11607"/>
                  <a:pt x="10135" y="10825"/>
                  <a:pt x="10135" y="10808"/>
                </a:cubicBezTo>
                <a:cubicBezTo>
                  <a:pt x="8174" y="7002"/>
                  <a:pt x="10842" y="3059"/>
                  <a:pt x="17174" y="1224"/>
                </a:cubicBezTo>
                <a:cubicBezTo>
                  <a:pt x="17303" y="2311"/>
                  <a:pt x="17303" y="2311"/>
                  <a:pt x="17303" y="2311"/>
                </a:cubicBezTo>
                <a:lnTo>
                  <a:pt x="21385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6" name="Shape 4001">
            <a:extLst>
              <a:ext uri="{FF2B5EF4-FFF2-40B4-BE49-F238E27FC236}">
                <a16:creationId xmlns:a16="http://schemas.microsoft.com/office/drawing/2014/main" id="{DC8CDC75-458D-1B8E-9046-577FEE66D64C}"/>
              </a:ext>
            </a:extLst>
          </p:cNvPr>
          <p:cNvSpPr/>
          <p:nvPr/>
        </p:nvSpPr>
        <p:spPr>
          <a:xfrm>
            <a:off x="4983165" y="4210053"/>
            <a:ext cx="3439233" cy="1815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385" extrusionOk="0">
                <a:moveTo>
                  <a:pt x="0" y="0"/>
                </a:moveTo>
                <a:cubicBezTo>
                  <a:pt x="391" y="5938"/>
                  <a:pt x="391" y="5938"/>
                  <a:pt x="391" y="5938"/>
                </a:cubicBezTo>
                <a:cubicBezTo>
                  <a:pt x="1054" y="4365"/>
                  <a:pt x="1054" y="4365"/>
                  <a:pt x="1054" y="4365"/>
                </a:cubicBezTo>
                <a:cubicBezTo>
                  <a:pt x="1123" y="4718"/>
                  <a:pt x="1140" y="4814"/>
                  <a:pt x="1242" y="5135"/>
                </a:cubicBezTo>
                <a:cubicBezTo>
                  <a:pt x="3010" y="11651"/>
                  <a:pt x="7075" y="14635"/>
                  <a:pt x="10919" y="12774"/>
                </a:cubicBezTo>
                <a:cubicBezTo>
                  <a:pt x="11293" y="17813"/>
                  <a:pt x="13640" y="21600"/>
                  <a:pt x="16396" y="21375"/>
                </a:cubicBezTo>
                <a:cubicBezTo>
                  <a:pt x="19321" y="21151"/>
                  <a:pt x="21600" y="16497"/>
                  <a:pt x="21481" y="10944"/>
                </a:cubicBezTo>
                <a:cubicBezTo>
                  <a:pt x="21379" y="6387"/>
                  <a:pt x="19678" y="2664"/>
                  <a:pt x="17433" y="1637"/>
                </a:cubicBezTo>
                <a:cubicBezTo>
                  <a:pt x="17433" y="1637"/>
                  <a:pt x="17433" y="1637"/>
                  <a:pt x="17433" y="1637"/>
                </a:cubicBezTo>
                <a:cubicBezTo>
                  <a:pt x="17297" y="1573"/>
                  <a:pt x="17161" y="1508"/>
                  <a:pt x="17008" y="1476"/>
                </a:cubicBezTo>
                <a:cubicBezTo>
                  <a:pt x="17008" y="1476"/>
                  <a:pt x="17008" y="1476"/>
                  <a:pt x="17008" y="1476"/>
                </a:cubicBezTo>
                <a:cubicBezTo>
                  <a:pt x="17008" y="1476"/>
                  <a:pt x="17008" y="1476"/>
                  <a:pt x="16991" y="1476"/>
                </a:cubicBezTo>
                <a:cubicBezTo>
                  <a:pt x="16191" y="4911"/>
                  <a:pt x="14729" y="7927"/>
                  <a:pt x="12756" y="9821"/>
                </a:cubicBezTo>
                <a:cubicBezTo>
                  <a:pt x="11616" y="10944"/>
                  <a:pt x="10834" y="11265"/>
                  <a:pt x="10817" y="11265"/>
                </a:cubicBezTo>
                <a:cubicBezTo>
                  <a:pt x="7007" y="13191"/>
                  <a:pt x="3061" y="10527"/>
                  <a:pt x="1225" y="4204"/>
                </a:cubicBezTo>
                <a:cubicBezTo>
                  <a:pt x="2313" y="4076"/>
                  <a:pt x="2313" y="4076"/>
                  <a:pt x="2313" y="40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8" name="Shape 1846">
            <a:hlinkClick r:id="rId2" action="ppaction://hlinksldjump"/>
            <a:extLst>
              <a:ext uri="{FF2B5EF4-FFF2-40B4-BE49-F238E27FC236}">
                <a16:creationId xmlns:a16="http://schemas.microsoft.com/office/drawing/2014/main" id="{828E6FA6-F9E9-4569-E866-6296777BF628}"/>
              </a:ext>
            </a:extLst>
          </p:cNvPr>
          <p:cNvSpPr/>
          <p:nvPr/>
        </p:nvSpPr>
        <p:spPr>
          <a:xfrm>
            <a:off x="5436683" y="3148650"/>
            <a:ext cx="1318634" cy="126521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 dirty="0">
              <a:solidFill>
                <a:schemeClr val="tx2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5" name="Рисунок 14" descr="Фрагменты головоломки со сплошной заливкой">
            <a:extLst>
              <a:ext uri="{FF2B5EF4-FFF2-40B4-BE49-F238E27FC236}">
                <a16:creationId xmlns:a16="http://schemas.microsoft.com/office/drawing/2014/main" id="{B1384D62-0A75-19EB-BBA0-59A70A977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3054" y="1680724"/>
            <a:ext cx="1080000" cy="1080000"/>
          </a:xfrm>
          <a:prstGeom prst="rect">
            <a:avLst/>
          </a:prstGeom>
        </p:spPr>
      </p:pic>
      <p:pic>
        <p:nvPicPr>
          <p:cNvPr id="18" name="Рисунок 17" descr="Контур грустного лица со сплошной заливкой">
            <a:extLst>
              <a:ext uri="{FF2B5EF4-FFF2-40B4-BE49-F238E27FC236}">
                <a16:creationId xmlns:a16="http://schemas.microsoft.com/office/drawing/2014/main" id="{D59603A8-1F83-AF0C-DD10-0A100F407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8406" y="4790686"/>
            <a:ext cx="1080000" cy="1080000"/>
          </a:xfrm>
          <a:prstGeom prst="rect">
            <a:avLst/>
          </a:prstGeom>
        </p:spPr>
      </p:pic>
      <p:pic>
        <p:nvPicPr>
          <p:cNvPr id="10" name="Рисунок 9" descr="Монеты со сплошной заливкой">
            <a:extLst>
              <a:ext uri="{FF2B5EF4-FFF2-40B4-BE49-F238E27FC236}">
                <a16:creationId xmlns:a16="http://schemas.microsoft.com/office/drawing/2014/main" id="{C15085C7-47C8-F313-7750-D733D4FC31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33876" y="1719945"/>
            <a:ext cx="560014" cy="560014"/>
          </a:xfrm>
          <a:prstGeom prst="rect">
            <a:avLst/>
          </a:prstGeom>
        </p:spPr>
      </p:pic>
      <p:pic>
        <p:nvPicPr>
          <p:cNvPr id="12" name="Рисунок 11" descr="График тенденции к понижению со сплошной заливкой">
            <a:extLst>
              <a:ext uri="{FF2B5EF4-FFF2-40B4-BE49-F238E27FC236}">
                <a16:creationId xmlns:a16="http://schemas.microsoft.com/office/drawing/2014/main" id="{EDA08906-F577-7059-9564-12CB62BB9E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01698" y="1899273"/>
            <a:ext cx="914400" cy="914400"/>
          </a:xfrm>
          <a:prstGeom prst="rect">
            <a:avLst/>
          </a:prstGeom>
        </p:spPr>
      </p:pic>
      <p:pic>
        <p:nvPicPr>
          <p:cNvPr id="17" name="Рисунок 16" descr="Вопросы со сплошной заливкой">
            <a:extLst>
              <a:ext uri="{FF2B5EF4-FFF2-40B4-BE49-F238E27FC236}">
                <a16:creationId xmlns:a16="http://schemas.microsoft.com/office/drawing/2014/main" id="{7447342B-46A5-8F69-3A98-5107315DFA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75523" y="4682503"/>
            <a:ext cx="1080000" cy="1080000"/>
          </a:xfrm>
          <a:prstGeom prst="rect">
            <a:avLst/>
          </a:prstGeom>
        </p:spPr>
      </p:pic>
      <p:pic>
        <p:nvPicPr>
          <p:cNvPr id="24" name="Рисунок 23" descr="Дом со сплошной заливкой">
            <a:hlinkClick r:id="rId14" action="ppaction://hlinksldjump"/>
            <a:extLst>
              <a:ext uri="{FF2B5EF4-FFF2-40B4-BE49-F238E27FC236}">
                <a16:creationId xmlns:a16="http://schemas.microsoft.com/office/drawing/2014/main" id="{4EDE25C7-F566-D88E-412A-61BDC8FEDE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26" name="Рисунок 25" descr="Назад со сплошной заливкой">
            <a:hlinkClick r:id="rId17" action="ppaction://hlinksldjump"/>
            <a:extLst>
              <a:ext uri="{FF2B5EF4-FFF2-40B4-BE49-F238E27FC236}">
                <a16:creationId xmlns:a16="http://schemas.microsoft.com/office/drawing/2014/main" id="{B91BA918-A463-A028-9029-3AF6065977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27" name="Рисунок 26" descr="Назад со сплошной заливкой">
            <a:hlinkClick r:id="rId20" action="ppaction://hlinksldjump"/>
            <a:extLst>
              <a:ext uri="{FF2B5EF4-FFF2-40B4-BE49-F238E27FC236}">
                <a16:creationId xmlns:a16="http://schemas.microsoft.com/office/drawing/2014/main" id="{44D34C49-86EE-8896-A090-BB359F9E68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AB032F-AAF0-D260-ADD8-657C834CA2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2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5" grpId="0"/>
      <p:bldP spid="28" grpId="0"/>
      <p:bldP spid="31" grpId="0"/>
      <p:bldP spid="5" grpId="0" animBg="1"/>
      <p:bldP spid="4" grpId="0" animBg="1"/>
      <p:bldP spid="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17ABC1AF-1D15-8C46-F961-FC6453DDA8EC}"/>
              </a:ext>
            </a:extLst>
          </p:cNvPr>
          <p:cNvGrpSpPr/>
          <p:nvPr/>
        </p:nvGrpSpPr>
        <p:grpSpPr>
          <a:xfrm>
            <a:off x="3452819" y="1791856"/>
            <a:ext cx="3901393" cy="1665920"/>
            <a:chOff x="3452819" y="1533066"/>
            <a:chExt cx="3901393" cy="1665920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C4DB1F64-D636-DEF0-3BDA-A6A05B079C46}"/>
                </a:ext>
              </a:extLst>
            </p:cNvPr>
            <p:cNvGrpSpPr/>
            <p:nvPr/>
          </p:nvGrpSpPr>
          <p:grpSpPr>
            <a:xfrm>
              <a:off x="3452819" y="1533066"/>
              <a:ext cx="3901393" cy="1665920"/>
              <a:chOff x="3452819" y="1533066"/>
              <a:chExt cx="3901393" cy="1665920"/>
            </a:xfrm>
          </p:grpSpPr>
          <p:grpSp>
            <p:nvGrpSpPr>
              <p:cNvPr id="56" name="Group 3668">
                <a:extLst>
                  <a:ext uri="{FF2B5EF4-FFF2-40B4-BE49-F238E27FC236}">
                    <a16:creationId xmlns:a16="http://schemas.microsoft.com/office/drawing/2014/main" id="{FE6B74CF-C1B9-0B14-85C9-C11B5E966D62}"/>
                  </a:ext>
                </a:extLst>
              </p:cNvPr>
              <p:cNvGrpSpPr/>
              <p:nvPr/>
            </p:nvGrpSpPr>
            <p:grpSpPr>
              <a:xfrm>
                <a:off x="3531541" y="1533066"/>
                <a:ext cx="3822671" cy="1665920"/>
                <a:chOff x="0" y="71320"/>
                <a:chExt cx="3822670" cy="1665918"/>
              </a:xfrm>
            </p:grpSpPr>
            <p:sp>
              <p:nvSpPr>
                <p:cNvPr id="60" name="Shape 3666">
                  <a:extLst>
                    <a:ext uri="{FF2B5EF4-FFF2-40B4-BE49-F238E27FC236}">
                      <a16:creationId xmlns:a16="http://schemas.microsoft.com/office/drawing/2014/main" id="{FF11B421-2317-4609-3F50-C7B04B5A7290}"/>
                    </a:ext>
                  </a:extLst>
                </p:cNvPr>
                <p:cNvSpPr/>
                <p:nvPr/>
              </p:nvSpPr>
              <p:spPr>
                <a:xfrm>
                  <a:off x="0" y="343736"/>
                  <a:ext cx="3289923" cy="1393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4565" y="0"/>
                        <a:pt x="4565" y="0"/>
                        <a:pt x="4565" y="0"/>
                      </a:cubicBezTo>
                      <a:cubicBezTo>
                        <a:pt x="2038" y="0"/>
                        <a:pt x="0" y="4821"/>
                        <a:pt x="0" y="10800"/>
                      </a:cubicBezTo>
                      <a:cubicBezTo>
                        <a:pt x="0" y="16779"/>
                        <a:pt x="2038" y="21600"/>
                        <a:pt x="4565" y="21600"/>
                      </a:cubicBezTo>
                      <a:cubicBezTo>
                        <a:pt x="19522" y="21600"/>
                        <a:pt x="19522" y="21600"/>
                        <a:pt x="19522" y="21600"/>
                      </a:cubicBezTo>
                      <a:cubicBezTo>
                        <a:pt x="19522" y="15043"/>
                        <a:pt x="19522" y="15043"/>
                        <a:pt x="19522" y="15043"/>
                      </a:cubicBezTo>
                      <a:cubicBezTo>
                        <a:pt x="20540" y="15043"/>
                        <a:pt x="20540" y="15043"/>
                        <a:pt x="20540" y="15043"/>
                      </a:cubicBezTo>
                      <a:cubicBezTo>
                        <a:pt x="20540" y="15043"/>
                        <a:pt x="20540" y="15043"/>
                        <a:pt x="20540" y="15043"/>
                      </a:cubicBezTo>
                      <a:cubicBezTo>
                        <a:pt x="4565" y="15043"/>
                        <a:pt x="4565" y="15043"/>
                        <a:pt x="4565" y="15043"/>
                      </a:cubicBezTo>
                      <a:cubicBezTo>
                        <a:pt x="3586" y="15043"/>
                        <a:pt x="2771" y="13114"/>
                        <a:pt x="2771" y="10800"/>
                      </a:cubicBezTo>
                      <a:cubicBezTo>
                        <a:pt x="2771" y="8486"/>
                        <a:pt x="3586" y="6557"/>
                        <a:pt x="4565" y="6557"/>
                      </a:cubicBezTo>
                      <a:cubicBezTo>
                        <a:pt x="21600" y="6557"/>
                        <a:pt x="21600" y="6557"/>
                        <a:pt x="21600" y="6557"/>
                      </a:cubicBezTo>
                      <a:cubicBezTo>
                        <a:pt x="21600" y="3279"/>
                        <a:pt x="21600" y="3279"/>
                        <a:pt x="21600" y="3279"/>
                      </a:cubicBezTo>
                      <a:cubicBezTo>
                        <a:pt x="21600" y="0"/>
                        <a:pt x="21600" y="0"/>
                        <a:pt x="21600" y="0"/>
                      </a:cubicBezTo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Shape 3667">
                  <a:extLst>
                    <a:ext uri="{FF2B5EF4-FFF2-40B4-BE49-F238E27FC236}">
                      <a16:creationId xmlns:a16="http://schemas.microsoft.com/office/drawing/2014/main" id="{3CA1C4F4-9D8F-5B18-8C6B-F5605FF51296}"/>
                    </a:ext>
                  </a:extLst>
                </p:cNvPr>
                <p:cNvSpPr/>
                <p:nvPr/>
              </p:nvSpPr>
              <p:spPr>
                <a:xfrm rot="5400000">
                  <a:off x="3095273" y="265971"/>
                  <a:ext cx="922049" cy="532747"/>
                </a:xfrm>
                <a:prstGeom prst="triangle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7" name="Shape 3680">
                <a:extLst>
                  <a:ext uri="{FF2B5EF4-FFF2-40B4-BE49-F238E27FC236}">
                    <a16:creationId xmlns:a16="http://schemas.microsoft.com/office/drawing/2014/main" id="{7ECDF784-DB2A-3A12-76C7-6CD9E0ADED99}"/>
                  </a:ext>
                </a:extLst>
              </p:cNvPr>
              <p:cNvSpPr/>
              <p:nvPr/>
            </p:nvSpPr>
            <p:spPr>
              <a:xfrm>
                <a:off x="6804731" y="1789110"/>
                <a:ext cx="476009" cy="3708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dirty="0">
                    <a:solidFill>
                      <a:srgbClr val="FFFFFF"/>
                    </a:solidFill>
                    <a:cs typeface="+mn-ea"/>
                    <a:sym typeface="+mn-lt"/>
                  </a:rPr>
                  <a:t>04</a:t>
                </a:r>
              </a:p>
            </p:txBody>
          </p:sp>
          <p:sp>
            <p:nvSpPr>
              <p:cNvPr id="58" name="Shape 3706">
                <a:extLst>
                  <a:ext uri="{FF2B5EF4-FFF2-40B4-BE49-F238E27FC236}">
                    <a16:creationId xmlns:a16="http://schemas.microsoft.com/office/drawing/2014/main" id="{87742F8F-80A5-A00F-2D89-61427E0CCE5E}"/>
                  </a:ext>
                </a:extLst>
              </p:cNvPr>
              <p:cNvSpPr/>
              <p:nvPr/>
            </p:nvSpPr>
            <p:spPr>
              <a:xfrm rot="5400000">
                <a:off x="3440972" y="2078373"/>
                <a:ext cx="905382" cy="881687"/>
              </a:xfrm>
              <a:prstGeom prst="ellipse">
                <a:avLst/>
              </a:prstGeom>
              <a:solidFill>
                <a:srgbClr val="FFFFFF"/>
              </a:solidFill>
              <a:ln w="28575" cap="flat">
                <a:solidFill>
                  <a:schemeClr val="accent4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>
                  <a:cs typeface="+mn-ea"/>
                  <a:sym typeface="+mn-lt"/>
                </a:endParaRPr>
              </a:p>
            </p:txBody>
          </p:sp>
        </p:grpSp>
        <p:pic>
          <p:nvPicPr>
            <p:cNvPr id="112" name="Рисунок 111" descr="Маркетинг со сплошной заливкой">
              <a:extLst>
                <a:ext uri="{FF2B5EF4-FFF2-40B4-BE49-F238E27FC236}">
                  <a16:creationId xmlns:a16="http://schemas.microsoft.com/office/drawing/2014/main" id="{D0C54210-ED3A-A742-FB26-A62841CE9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79703" y="2167667"/>
              <a:ext cx="720000" cy="720000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C54AC949-46D1-7A95-E42F-ED08DA0CC5C0}"/>
              </a:ext>
            </a:extLst>
          </p:cNvPr>
          <p:cNvGrpSpPr/>
          <p:nvPr/>
        </p:nvGrpSpPr>
        <p:grpSpPr>
          <a:xfrm>
            <a:off x="5742283" y="2755785"/>
            <a:ext cx="2993937" cy="1665917"/>
            <a:chOff x="5742283" y="2496995"/>
            <a:chExt cx="2993937" cy="1665917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E6A3BAD4-905A-0C72-E5E5-D96084B25358}"/>
                </a:ext>
              </a:extLst>
            </p:cNvPr>
            <p:cNvGrpSpPr/>
            <p:nvPr/>
          </p:nvGrpSpPr>
          <p:grpSpPr>
            <a:xfrm>
              <a:off x="5742283" y="2496995"/>
              <a:ext cx="2993937" cy="1665917"/>
              <a:chOff x="5742283" y="2496995"/>
              <a:chExt cx="2993937" cy="1665917"/>
            </a:xfrm>
          </p:grpSpPr>
          <p:grpSp>
            <p:nvGrpSpPr>
              <p:cNvPr id="63" name="Group 3671">
                <a:extLst>
                  <a:ext uri="{FF2B5EF4-FFF2-40B4-BE49-F238E27FC236}">
                    <a16:creationId xmlns:a16="http://schemas.microsoft.com/office/drawing/2014/main" id="{95D47C16-FBBD-C423-5ACD-14844B24D6AB}"/>
                  </a:ext>
                </a:extLst>
              </p:cNvPr>
              <p:cNvGrpSpPr/>
              <p:nvPr/>
            </p:nvGrpSpPr>
            <p:grpSpPr>
              <a:xfrm>
                <a:off x="5742283" y="2496995"/>
                <a:ext cx="2928453" cy="1665917"/>
                <a:chOff x="0" y="71320"/>
                <a:chExt cx="2928451" cy="1665915"/>
              </a:xfrm>
              <a:solidFill>
                <a:srgbClr val="00B050"/>
              </a:solidFill>
            </p:grpSpPr>
            <p:sp>
              <p:nvSpPr>
                <p:cNvPr id="67" name="Shape 3669">
                  <a:extLst>
                    <a:ext uri="{FF2B5EF4-FFF2-40B4-BE49-F238E27FC236}">
                      <a16:creationId xmlns:a16="http://schemas.microsoft.com/office/drawing/2014/main" id="{D3EC084C-B3A2-3BE9-E586-90ADCBC7E98A}"/>
                    </a:ext>
                  </a:extLst>
                </p:cNvPr>
                <p:cNvSpPr/>
                <p:nvPr/>
              </p:nvSpPr>
              <p:spPr>
                <a:xfrm>
                  <a:off x="0" y="351591"/>
                  <a:ext cx="2928452" cy="13856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75" y="0"/>
                      </a:moveTo>
                      <a:cubicBezTo>
                        <a:pt x="6773" y="0"/>
                        <a:pt x="6773" y="0"/>
                        <a:pt x="6773" y="0"/>
                      </a:cubicBezTo>
                      <a:cubicBezTo>
                        <a:pt x="6773" y="6587"/>
                        <a:pt x="6773" y="6587"/>
                        <a:pt x="6773" y="6587"/>
                      </a:cubicBezTo>
                      <a:cubicBezTo>
                        <a:pt x="5629" y="6587"/>
                        <a:pt x="5629" y="6587"/>
                        <a:pt x="5629" y="6587"/>
                      </a:cubicBezTo>
                      <a:cubicBezTo>
                        <a:pt x="5629" y="6587"/>
                        <a:pt x="5629" y="6587"/>
                        <a:pt x="5629" y="6587"/>
                      </a:cubicBezTo>
                      <a:cubicBezTo>
                        <a:pt x="16475" y="6587"/>
                        <a:pt x="16475" y="6587"/>
                        <a:pt x="16475" y="6587"/>
                      </a:cubicBezTo>
                      <a:cubicBezTo>
                        <a:pt x="17573" y="6587"/>
                        <a:pt x="18442" y="8427"/>
                        <a:pt x="18442" y="10752"/>
                      </a:cubicBezTo>
                      <a:cubicBezTo>
                        <a:pt x="18442" y="13173"/>
                        <a:pt x="17573" y="15013"/>
                        <a:pt x="16475" y="15013"/>
                      </a:cubicBezTo>
                      <a:cubicBezTo>
                        <a:pt x="2151" y="15013"/>
                        <a:pt x="2151" y="15013"/>
                        <a:pt x="2151" y="15013"/>
                      </a:cubicBezTo>
                      <a:cubicBezTo>
                        <a:pt x="3844" y="18307"/>
                        <a:pt x="3844" y="18307"/>
                        <a:pt x="3844" y="18307"/>
                      </a:cubicBezTo>
                      <a:cubicBezTo>
                        <a:pt x="2151" y="15013"/>
                        <a:pt x="2151" y="15013"/>
                        <a:pt x="2151" y="15013"/>
                      </a:cubicBezTo>
                      <a:cubicBezTo>
                        <a:pt x="1190" y="15013"/>
                        <a:pt x="1190" y="15013"/>
                        <a:pt x="1190" y="15013"/>
                      </a:cubicBezTo>
                      <a:cubicBezTo>
                        <a:pt x="1190" y="21600"/>
                        <a:pt x="1190" y="21600"/>
                        <a:pt x="1190" y="21600"/>
                      </a:cubicBezTo>
                      <a:cubicBezTo>
                        <a:pt x="0" y="21600"/>
                        <a:pt x="0" y="21600"/>
                        <a:pt x="0" y="21600"/>
                      </a:cubicBezTo>
                      <a:cubicBezTo>
                        <a:pt x="0" y="21600"/>
                        <a:pt x="0" y="21600"/>
                        <a:pt x="0" y="21600"/>
                      </a:cubicBezTo>
                      <a:cubicBezTo>
                        <a:pt x="16475" y="21600"/>
                        <a:pt x="16475" y="21600"/>
                        <a:pt x="16475" y="21600"/>
                      </a:cubicBezTo>
                      <a:cubicBezTo>
                        <a:pt x="19266" y="21600"/>
                        <a:pt x="21600" y="16757"/>
                        <a:pt x="21600" y="10752"/>
                      </a:cubicBezTo>
                      <a:cubicBezTo>
                        <a:pt x="21600" y="4843"/>
                        <a:pt x="19266" y="0"/>
                        <a:pt x="16475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Shape 3670">
                  <a:extLst>
                    <a:ext uri="{FF2B5EF4-FFF2-40B4-BE49-F238E27FC236}">
                      <a16:creationId xmlns:a16="http://schemas.microsoft.com/office/drawing/2014/main" id="{448280F6-0A44-94D3-7A9A-4DF4B6317385}"/>
                    </a:ext>
                  </a:extLst>
                </p:cNvPr>
                <p:cNvSpPr/>
                <p:nvPr/>
              </p:nvSpPr>
              <p:spPr>
                <a:xfrm rot="16200000">
                  <a:off x="192000" y="265970"/>
                  <a:ext cx="922048" cy="532748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4" name="Shape 3679">
                <a:extLst>
                  <a:ext uri="{FF2B5EF4-FFF2-40B4-BE49-F238E27FC236}">
                    <a16:creationId xmlns:a16="http://schemas.microsoft.com/office/drawing/2014/main" id="{27086304-4521-EE79-6B6D-00828F4464C1}"/>
                  </a:ext>
                </a:extLst>
              </p:cNvPr>
              <p:cNvSpPr/>
              <p:nvPr/>
            </p:nvSpPr>
            <p:spPr>
              <a:xfrm>
                <a:off x="6280920" y="2750946"/>
                <a:ext cx="476009" cy="3708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dirty="0">
                    <a:solidFill>
                      <a:srgbClr val="FFFFFF"/>
                    </a:solidFill>
                    <a:cs typeface="+mn-ea"/>
                    <a:sym typeface="+mn-lt"/>
                  </a:rPr>
                  <a:t>03</a:t>
                </a:r>
              </a:p>
            </p:txBody>
          </p:sp>
          <p:sp>
            <p:nvSpPr>
              <p:cNvPr id="65" name="Shape 3687">
                <a:extLst>
                  <a:ext uri="{FF2B5EF4-FFF2-40B4-BE49-F238E27FC236}">
                    <a16:creationId xmlns:a16="http://schemas.microsoft.com/office/drawing/2014/main" id="{B6AC5B68-FDBB-CF4B-20FC-8E5FC4ADD7CF}"/>
                  </a:ext>
                </a:extLst>
              </p:cNvPr>
              <p:cNvSpPr/>
              <p:nvPr/>
            </p:nvSpPr>
            <p:spPr>
              <a:xfrm rot="5400000">
                <a:off x="7842686" y="3000163"/>
                <a:ext cx="905382" cy="881687"/>
              </a:xfrm>
              <a:prstGeom prst="ellipse">
                <a:avLst/>
              </a:prstGeom>
              <a:solidFill>
                <a:srgbClr val="FFFFFF"/>
              </a:solidFill>
              <a:ln w="28575" cap="flat">
                <a:solidFill>
                  <a:srgbClr val="00B05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cs typeface="+mn-ea"/>
                  <a:sym typeface="+mn-lt"/>
                </a:endParaRPr>
              </a:p>
            </p:txBody>
          </p:sp>
        </p:grpSp>
        <p:pic>
          <p:nvPicPr>
            <p:cNvPr id="108" name="Рисунок 107" descr="Шестеренки со сплошной заливкой">
              <a:extLst>
                <a:ext uri="{FF2B5EF4-FFF2-40B4-BE49-F238E27FC236}">
                  <a16:creationId xmlns:a16="http://schemas.microsoft.com/office/drawing/2014/main" id="{3203E366-05B7-09B1-9400-C0F522D54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59554" y="3069000"/>
              <a:ext cx="720000" cy="72000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28EA4A0F-A6F3-255C-1B0F-3EDAB9D5FF44}"/>
              </a:ext>
            </a:extLst>
          </p:cNvPr>
          <p:cNvGrpSpPr/>
          <p:nvPr/>
        </p:nvGrpSpPr>
        <p:grpSpPr>
          <a:xfrm>
            <a:off x="3452819" y="3730190"/>
            <a:ext cx="3208863" cy="1660676"/>
            <a:chOff x="3452819" y="3471400"/>
            <a:chExt cx="3208863" cy="1660676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46D051E6-0EA9-C612-3470-339AC25A9B5B}"/>
                </a:ext>
              </a:extLst>
            </p:cNvPr>
            <p:cNvGrpSpPr/>
            <p:nvPr/>
          </p:nvGrpSpPr>
          <p:grpSpPr>
            <a:xfrm>
              <a:off x="3452819" y="3471400"/>
              <a:ext cx="3208863" cy="1660676"/>
              <a:chOff x="3452819" y="3471400"/>
              <a:chExt cx="3208863" cy="1660676"/>
            </a:xfrm>
          </p:grpSpPr>
          <p:sp>
            <p:nvSpPr>
              <p:cNvPr id="74" name="Shape 3664">
                <a:extLst>
                  <a:ext uri="{FF2B5EF4-FFF2-40B4-BE49-F238E27FC236}">
                    <a16:creationId xmlns:a16="http://schemas.microsoft.com/office/drawing/2014/main" id="{F016A0D9-16B1-BB53-70A8-123C82CDA2B2}"/>
                  </a:ext>
                </a:extLst>
              </p:cNvPr>
              <p:cNvSpPr/>
              <p:nvPr/>
            </p:nvSpPr>
            <p:spPr>
              <a:xfrm>
                <a:off x="5742285" y="3471400"/>
                <a:ext cx="290752" cy="267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E7ED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5" name="Shape 3665">
                <a:extLst>
                  <a:ext uri="{FF2B5EF4-FFF2-40B4-BE49-F238E27FC236}">
                    <a16:creationId xmlns:a16="http://schemas.microsoft.com/office/drawing/2014/main" id="{0DA211F5-05C3-3CBC-4438-E3FC408891F5}"/>
                  </a:ext>
                </a:extLst>
              </p:cNvPr>
              <p:cNvSpPr/>
              <p:nvPr/>
            </p:nvSpPr>
            <p:spPr>
              <a:xfrm>
                <a:off x="6033036" y="3738572"/>
                <a:ext cx="230506" cy="21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D3DE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76" name="Group 3674">
                <a:extLst>
                  <a:ext uri="{FF2B5EF4-FFF2-40B4-BE49-F238E27FC236}">
                    <a16:creationId xmlns:a16="http://schemas.microsoft.com/office/drawing/2014/main" id="{1C6842C1-720F-9FFF-77D5-99EA68953AAD}"/>
                  </a:ext>
                </a:extLst>
              </p:cNvPr>
              <p:cNvGrpSpPr/>
              <p:nvPr/>
            </p:nvGrpSpPr>
            <p:grpSpPr>
              <a:xfrm>
                <a:off x="3531539" y="3497607"/>
                <a:ext cx="3130143" cy="1634469"/>
                <a:chOff x="0" y="71320"/>
                <a:chExt cx="3130141" cy="1634468"/>
              </a:xfrm>
            </p:grpSpPr>
            <p:sp>
              <p:nvSpPr>
                <p:cNvPr id="80" name="Shape 3672">
                  <a:extLst>
                    <a:ext uri="{FF2B5EF4-FFF2-40B4-BE49-F238E27FC236}">
                      <a16:creationId xmlns:a16="http://schemas.microsoft.com/office/drawing/2014/main" id="{A803BEBF-3570-FBB9-139F-024339B42448}"/>
                    </a:ext>
                  </a:extLst>
                </p:cNvPr>
                <p:cNvSpPr/>
                <p:nvPr/>
              </p:nvSpPr>
              <p:spPr>
                <a:xfrm>
                  <a:off x="0" y="312286"/>
                  <a:ext cx="3130142" cy="1393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71" y="0"/>
                      </a:moveTo>
                      <a:cubicBezTo>
                        <a:pt x="4800" y="0"/>
                        <a:pt x="4800" y="0"/>
                        <a:pt x="4800" y="0"/>
                      </a:cubicBezTo>
                      <a:cubicBezTo>
                        <a:pt x="2143" y="0"/>
                        <a:pt x="0" y="4821"/>
                        <a:pt x="0" y="10800"/>
                      </a:cubicBezTo>
                      <a:cubicBezTo>
                        <a:pt x="0" y="16779"/>
                        <a:pt x="2143" y="21600"/>
                        <a:pt x="4800" y="21600"/>
                      </a:cubicBezTo>
                      <a:cubicBezTo>
                        <a:pt x="21600" y="21600"/>
                        <a:pt x="21600" y="21600"/>
                        <a:pt x="21600" y="21600"/>
                      </a:cubicBezTo>
                      <a:cubicBezTo>
                        <a:pt x="21600" y="21600"/>
                        <a:pt x="21600" y="21600"/>
                        <a:pt x="21600" y="21600"/>
                      </a:cubicBezTo>
                      <a:cubicBezTo>
                        <a:pt x="20529" y="21600"/>
                        <a:pt x="20529" y="21600"/>
                        <a:pt x="20529" y="21600"/>
                      </a:cubicBezTo>
                      <a:cubicBezTo>
                        <a:pt x="20529" y="15043"/>
                        <a:pt x="20529" y="15043"/>
                        <a:pt x="20529" y="15043"/>
                      </a:cubicBezTo>
                      <a:cubicBezTo>
                        <a:pt x="19629" y="15043"/>
                        <a:pt x="19629" y="15043"/>
                        <a:pt x="19629" y="15043"/>
                      </a:cubicBezTo>
                      <a:cubicBezTo>
                        <a:pt x="18043" y="18321"/>
                        <a:pt x="18043" y="18321"/>
                        <a:pt x="18043" y="18321"/>
                      </a:cubicBezTo>
                      <a:cubicBezTo>
                        <a:pt x="19629" y="15043"/>
                        <a:pt x="19629" y="15043"/>
                        <a:pt x="19629" y="15043"/>
                      </a:cubicBezTo>
                      <a:cubicBezTo>
                        <a:pt x="4800" y="15043"/>
                        <a:pt x="4800" y="15043"/>
                        <a:pt x="4800" y="15043"/>
                      </a:cubicBezTo>
                      <a:cubicBezTo>
                        <a:pt x="3771" y="15043"/>
                        <a:pt x="2914" y="13114"/>
                        <a:pt x="2914" y="10800"/>
                      </a:cubicBezTo>
                      <a:cubicBezTo>
                        <a:pt x="2914" y="8486"/>
                        <a:pt x="3771" y="6557"/>
                        <a:pt x="4800" y="6557"/>
                      </a:cubicBezTo>
                      <a:cubicBezTo>
                        <a:pt x="15257" y="6557"/>
                        <a:pt x="15257" y="6557"/>
                        <a:pt x="15257" y="6557"/>
                      </a:cubicBezTo>
                      <a:cubicBezTo>
                        <a:pt x="15257" y="0"/>
                        <a:pt x="15257" y="0"/>
                        <a:pt x="15257" y="0"/>
                      </a:cubicBezTo>
                      <a:cubicBezTo>
                        <a:pt x="16371" y="0"/>
                        <a:pt x="16371" y="0"/>
                        <a:pt x="16371" y="0"/>
                      </a:cubicBezTo>
                      <a:cubicBezTo>
                        <a:pt x="16371" y="0"/>
                        <a:pt x="16371" y="0"/>
                        <a:pt x="16371" y="0"/>
                      </a:cubicBezTo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Shape 3673">
                  <a:extLst>
                    <a:ext uri="{FF2B5EF4-FFF2-40B4-BE49-F238E27FC236}">
                      <a16:creationId xmlns:a16="http://schemas.microsoft.com/office/drawing/2014/main" id="{27CD813E-763F-0658-183E-A72845E61052}"/>
                    </a:ext>
                  </a:extLst>
                </p:cNvPr>
                <p:cNvSpPr/>
                <p:nvPr/>
              </p:nvSpPr>
              <p:spPr>
                <a:xfrm rot="5400000">
                  <a:off x="2013831" y="265970"/>
                  <a:ext cx="922047" cy="532747"/>
                </a:xfrm>
                <a:prstGeom prst="triangle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7" name="Shape 3681">
                <a:extLst>
                  <a:ext uri="{FF2B5EF4-FFF2-40B4-BE49-F238E27FC236}">
                    <a16:creationId xmlns:a16="http://schemas.microsoft.com/office/drawing/2014/main" id="{364052BE-99B9-11A7-49B9-A044F90CCFBF}"/>
                  </a:ext>
                </a:extLst>
              </p:cNvPr>
              <p:cNvSpPr/>
              <p:nvPr/>
            </p:nvSpPr>
            <p:spPr>
              <a:xfrm>
                <a:off x="5699783" y="3739538"/>
                <a:ext cx="476009" cy="3708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>
                    <a:solidFill>
                      <a:srgbClr val="FFFFFF"/>
                    </a:solidFill>
                    <a:cs typeface="+mn-ea"/>
                    <a:sym typeface="+mn-lt"/>
                  </a:rPr>
                  <a:t>02</a:t>
                </a:r>
              </a:p>
            </p:txBody>
          </p:sp>
          <p:sp>
            <p:nvSpPr>
              <p:cNvPr id="78" name="Shape 3703">
                <a:extLst>
                  <a:ext uri="{FF2B5EF4-FFF2-40B4-BE49-F238E27FC236}">
                    <a16:creationId xmlns:a16="http://schemas.microsoft.com/office/drawing/2014/main" id="{0ADBCC03-10A1-C7AE-D8A1-7FF8779C92E0}"/>
                  </a:ext>
                </a:extLst>
              </p:cNvPr>
              <p:cNvSpPr/>
              <p:nvPr/>
            </p:nvSpPr>
            <p:spPr>
              <a:xfrm rot="5400000">
                <a:off x="3440972" y="3978071"/>
                <a:ext cx="905382" cy="881687"/>
              </a:xfrm>
              <a:prstGeom prst="ellipse">
                <a:avLst/>
              </a:prstGeom>
              <a:solidFill>
                <a:srgbClr val="FFFFFF"/>
              </a:solidFill>
              <a:ln w="28575" cap="flat">
                <a:solidFill>
                  <a:schemeClr val="accent2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cs typeface="+mn-ea"/>
                  <a:sym typeface="+mn-lt"/>
                </a:endParaRPr>
              </a:p>
            </p:txBody>
          </p:sp>
        </p:grpSp>
        <p:pic>
          <p:nvPicPr>
            <p:cNvPr id="131" name="Рисунок 130" descr="Открытая книга со сплошной заливкой">
              <a:extLst>
                <a:ext uri="{FF2B5EF4-FFF2-40B4-BE49-F238E27FC236}">
                  <a16:creationId xmlns:a16="http://schemas.microsoft.com/office/drawing/2014/main" id="{DC6C8C6C-3A2B-FC1E-E48F-2CA6A55D3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28827" y="4058914"/>
              <a:ext cx="720000" cy="720000"/>
            </a:xfrm>
            <a:prstGeom prst="rect">
              <a:avLst/>
            </a:prstGeom>
          </p:spPr>
        </p:pic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52FC9D76-D708-BEEC-B3C3-EE6CC414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13" y="628659"/>
            <a:ext cx="5855898" cy="870858"/>
          </a:xfrm>
        </p:spPr>
        <p:txBody>
          <a:bodyPr>
            <a:normAutofit fontScale="90000"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4400" b="1" dirty="0">
                <a:solidFill>
                  <a:srgbClr val="FF0000"/>
                </a:solidFill>
                <a:cs typeface="+mn-ea"/>
                <a:sym typeface="+mn-lt"/>
              </a:rPr>
              <a:t>7. Qarşısının alınması yolları</a:t>
            </a:r>
          </a:p>
        </p:txBody>
      </p: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1787CA22-0BA3-B2A4-48B3-DF8CA7813B59}"/>
              </a:ext>
            </a:extLst>
          </p:cNvPr>
          <p:cNvGrpSpPr/>
          <p:nvPr/>
        </p:nvGrpSpPr>
        <p:grpSpPr>
          <a:xfrm>
            <a:off x="8847584" y="4927049"/>
            <a:ext cx="2868166" cy="1402838"/>
            <a:chOff x="8847584" y="4668259"/>
            <a:chExt cx="2868166" cy="1402838"/>
          </a:xfrm>
        </p:grpSpPr>
        <p:sp>
          <p:nvSpPr>
            <p:cNvPr id="70" name="Shape 3657">
              <a:extLst>
                <a:ext uri="{FF2B5EF4-FFF2-40B4-BE49-F238E27FC236}">
                  <a16:creationId xmlns:a16="http://schemas.microsoft.com/office/drawing/2014/main" id="{EDA8E453-D9B6-B0A7-7A24-026552C2B9AD}"/>
                </a:ext>
              </a:extLst>
            </p:cNvPr>
            <p:cNvSpPr/>
            <p:nvPr/>
          </p:nvSpPr>
          <p:spPr>
            <a:xfrm>
              <a:off x="8890714" y="4899366"/>
              <a:ext cx="2825036" cy="11717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just">
                <a:lnSpc>
                  <a:spcPct val="150000"/>
                </a:lnSpc>
                <a:defRPr sz="900">
                  <a:solidFill>
                    <a:srgbClr val="3A3838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lvl1pPr>
            </a:lstStyle>
            <a:p>
              <a:pPr algn="l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İnsan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hüquqları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və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bərabərlik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anlayışlarının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təbliği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üçün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məktəblərdə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,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universitetlərdə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,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iş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yerlərində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seminarlar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,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təlimlər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və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kampaniyalar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keçirilməlidir.</a:t>
              </a:r>
              <a:endParaRPr sz="1200" dirty="0">
                <a:solidFill>
                  <a:srgbClr val="3A3838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FC57DB8-96DA-1409-54F0-06C9E51D20FA}"/>
                </a:ext>
              </a:extLst>
            </p:cNvPr>
            <p:cNvSpPr txBox="1"/>
            <p:nvPr/>
          </p:nvSpPr>
          <p:spPr>
            <a:xfrm>
              <a:off x="8847584" y="4668259"/>
              <a:ext cx="18888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Latn-AZ" sz="1800" b="1" dirty="0">
                  <a:solidFill>
                    <a:schemeClr val="accent1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</a:rPr>
                <a:t>Maarifləndirmə</a:t>
              </a:r>
              <a:endParaRPr lang="az-Latn-AZ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34DA34E3-06FB-6EA1-A8AE-2CD6361B6F9C}"/>
              </a:ext>
            </a:extLst>
          </p:cNvPr>
          <p:cNvGrpSpPr/>
          <p:nvPr/>
        </p:nvGrpSpPr>
        <p:grpSpPr>
          <a:xfrm>
            <a:off x="542925" y="3965245"/>
            <a:ext cx="3508766" cy="1746151"/>
            <a:chOff x="542925" y="3568439"/>
            <a:chExt cx="3508766" cy="1746151"/>
          </a:xfrm>
        </p:grpSpPr>
        <p:sp>
          <p:nvSpPr>
            <p:cNvPr id="72" name="Shape 3661">
              <a:extLst>
                <a:ext uri="{FF2B5EF4-FFF2-40B4-BE49-F238E27FC236}">
                  <a16:creationId xmlns:a16="http://schemas.microsoft.com/office/drawing/2014/main" id="{234B84A0-FB69-F04E-6708-9AF7D69F3EF3}"/>
                </a:ext>
              </a:extLst>
            </p:cNvPr>
            <p:cNvSpPr/>
            <p:nvPr/>
          </p:nvSpPr>
          <p:spPr>
            <a:xfrm>
              <a:off x="542925" y="3865860"/>
              <a:ext cx="2755401" cy="14487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r">
                <a:lnSpc>
                  <a:spcPct val="150000"/>
                </a:lnSpc>
                <a:defRPr sz="900">
                  <a:solidFill>
                    <a:srgbClr val="3A3838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Təhsil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sistemi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bərabərlik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və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tolerantlıq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dəyərlərini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aşılamaqla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ayrı-seçkiliyə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qarşı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mübarizədə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mühüm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rol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oynayır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. </a:t>
              </a:r>
              <a:endParaRPr lang="az-Latn-AZ" sz="1200" dirty="0"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Media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isə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cəmiyyətə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obyektiv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və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inklüziv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mesajlar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verməlidir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.</a:t>
              </a:r>
              <a:endParaRPr sz="1200" dirty="0">
                <a:solidFill>
                  <a:srgbClr val="3A3838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7C57306-3E91-345C-B4EC-697156E32E53}"/>
                </a:ext>
              </a:extLst>
            </p:cNvPr>
            <p:cNvSpPr txBox="1"/>
            <p:nvPr/>
          </p:nvSpPr>
          <p:spPr>
            <a:xfrm>
              <a:off x="619758" y="3568439"/>
              <a:ext cx="34319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Latn-AZ" b="1" dirty="0">
                  <a:solidFill>
                    <a:schemeClr val="accent2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</a:rPr>
                <a:t>Təhsil və medianın rolu</a:t>
              </a:r>
              <a:endParaRPr lang="az-Latn-AZ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696A73E6-DE2D-066B-ED1C-4D38627FDA40}"/>
              </a:ext>
            </a:extLst>
          </p:cNvPr>
          <p:cNvGrpSpPr/>
          <p:nvPr/>
        </p:nvGrpSpPr>
        <p:grpSpPr>
          <a:xfrm>
            <a:off x="8787616" y="3101162"/>
            <a:ext cx="2876792" cy="1128387"/>
            <a:chOff x="8787616" y="2488690"/>
            <a:chExt cx="2876792" cy="1128387"/>
          </a:xfrm>
        </p:grpSpPr>
        <p:sp>
          <p:nvSpPr>
            <p:cNvPr id="69" name="Shape 3655">
              <a:extLst>
                <a:ext uri="{FF2B5EF4-FFF2-40B4-BE49-F238E27FC236}">
                  <a16:creationId xmlns:a16="http://schemas.microsoft.com/office/drawing/2014/main" id="{51525842-9381-6A10-B21A-6159231B89B4}"/>
                </a:ext>
              </a:extLst>
            </p:cNvPr>
            <p:cNvSpPr/>
            <p:nvPr/>
          </p:nvSpPr>
          <p:spPr>
            <a:xfrm>
              <a:off x="8839372" y="2722345"/>
              <a:ext cx="2825036" cy="894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just">
                <a:lnSpc>
                  <a:spcPct val="150000"/>
                </a:lnSpc>
                <a:defRPr sz="900">
                  <a:solidFill>
                    <a:srgbClr val="3A3838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lvl1pPr>
            </a:lstStyle>
            <a:p>
              <a:pPr algn="l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Ayrı-seçkiliyə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məruz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qalan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şəxslər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üçün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şikayət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yolları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,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hüquqi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yardım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və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hüquqi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məsləhət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xidmətləri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əlçatan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olmalıdır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.</a:t>
              </a:r>
              <a:endParaRPr sz="1200" dirty="0">
                <a:solidFill>
                  <a:srgbClr val="3A3838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C0175C8-9683-2BFB-0528-D8541B72A836}"/>
                </a:ext>
              </a:extLst>
            </p:cNvPr>
            <p:cNvSpPr txBox="1"/>
            <p:nvPr/>
          </p:nvSpPr>
          <p:spPr>
            <a:xfrm>
              <a:off x="8787616" y="2488690"/>
              <a:ext cx="25201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Latn-AZ" b="1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</a:rPr>
                <a:t>Hüquqi mexanizmlər </a:t>
              </a:r>
              <a:endParaRPr lang="az-Latn-AZ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B1E602B-0EE7-92A5-B1B1-92C9281ACA34}"/>
              </a:ext>
            </a:extLst>
          </p:cNvPr>
          <p:cNvGrpSpPr/>
          <p:nvPr/>
        </p:nvGrpSpPr>
        <p:grpSpPr>
          <a:xfrm>
            <a:off x="542925" y="1892862"/>
            <a:ext cx="2778242" cy="1693478"/>
            <a:chOff x="542925" y="1409788"/>
            <a:chExt cx="2778242" cy="1693478"/>
          </a:xfrm>
        </p:grpSpPr>
        <p:sp>
          <p:nvSpPr>
            <p:cNvPr id="71" name="Shape 3659">
              <a:extLst>
                <a:ext uri="{FF2B5EF4-FFF2-40B4-BE49-F238E27FC236}">
                  <a16:creationId xmlns:a16="http://schemas.microsoft.com/office/drawing/2014/main" id="{BC50F370-0484-F5B9-9B35-B1A4684DFD88}"/>
                </a:ext>
              </a:extLst>
            </p:cNvPr>
            <p:cNvSpPr/>
            <p:nvPr/>
          </p:nvSpPr>
          <p:spPr>
            <a:xfrm>
              <a:off x="542925" y="1931535"/>
              <a:ext cx="2755401" cy="11717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r">
                <a:lnSpc>
                  <a:spcPct val="150000"/>
                </a:lnSpc>
                <a:defRPr sz="900">
                  <a:solidFill>
                    <a:srgbClr val="3A3838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Hüquqi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yardım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,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araşdırmalar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,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sosial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dəstək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proqramları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və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ictimai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nəzarət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funksiyaları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ilə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ayrı-seçkiliyə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qarşı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mübarizədə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mühüm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rol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1200" dirty="0" err="1">
                  <a:latin typeface="+mn-lt"/>
                  <a:ea typeface="+mn-ea"/>
                  <a:cs typeface="+mn-ea"/>
                  <a:sym typeface="+mn-lt"/>
                </a:rPr>
                <a:t>oynayır</a:t>
              </a:r>
              <a:r>
                <a:rPr lang="en-US" sz="1200" dirty="0">
                  <a:latin typeface="+mn-lt"/>
                  <a:ea typeface="+mn-ea"/>
                  <a:cs typeface="+mn-ea"/>
                  <a:sym typeface="+mn-lt"/>
                </a:rPr>
                <a:t>.</a:t>
              </a:r>
              <a:endParaRPr sz="1200" dirty="0">
                <a:solidFill>
                  <a:srgbClr val="3A3838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9BE0BB9-528C-A14B-9BEC-0E9CA9FCC5C3}"/>
                </a:ext>
              </a:extLst>
            </p:cNvPr>
            <p:cNvSpPr txBox="1"/>
            <p:nvPr/>
          </p:nvSpPr>
          <p:spPr>
            <a:xfrm>
              <a:off x="1189900" y="1409788"/>
              <a:ext cx="21312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Latn-AZ" b="1" dirty="0">
                  <a:solidFill>
                    <a:schemeClr val="accent4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</a:rPr>
                <a:t>Qeyri </a:t>
              </a:r>
              <a:r>
                <a:rPr lang="az-Latn-AZ" b="1" dirty="0" err="1">
                  <a:solidFill>
                    <a:schemeClr val="accent4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</a:rPr>
                <a:t>H</a:t>
              </a:r>
              <a:r>
                <a:rPr lang="az-Latn-AZ" b="1" dirty="0" err="1">
                  <a:solidFill>
                    <a:schemeClr val="accent4"/>
                  </a:solidFill>
                  <a:latin typeface="Arial" panose="020B0604020202020204" pitchFamily="34" charset="0"/>
                  <a:ea typeface="MS Mincho" panose="02020609040205080304" pitchFamily="49" charset="-128"/>
                </a:rPr>
                <a:t>ökümət</a:t>
              </a:r>
              <a:r>
                <a:rPr lang="az-Latn-AZ" b="1" dirty="0">
                  <a:solidFill>
                    <a:schemeClr val="accent4"/>
                  </a:solidFill>
                  <a:latin typeface="Arial" panose="020B0604020202020204" pitchFamily="34" charset="0"/>
                  <a:ea typeface="MS Mincho" panose="02020609040205080304" pitchFamily="49" charset="-128"/>
                </a:rPr>
                <a:t> və </a:t>
              </a:r>
              <a:endParaRPr lang="az-Latn-AZ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endParaRPr>
            </a:p>
            <a:p>
              <a:r>
                <a:rPr lang="az-Latn-AZ" b="1" dirty="0">
                  <a:solidFill>
                    <a:schemeClr val="accent4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</a:rPr>
                <a:t>ictimai təşkilatlar</a:t>
              </a:r>
              <a:endParaRPr lang="az-Latn-AZ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280D023B-DBA5-B25D-59F9-E7F5C20611CA}"/>
              </a:ext>
            </a:extLst>
          </p:cNvPr>
          <p:cNvGrpSpPr/>
          <p:nvPr/>
        </p:nvGrpSpPr>
        <p:grpSpPr>
          <a:xfrm>
            <a:off x="5742283" y="4699352"/>
            <a:ext cx="2996901" cy="1655440"/>
            <a:chOff x="5742283" y="4440562"/>
            <a:chExt cx="2996901" cy="1655440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31FAD8AE-ECD3-0F93-34D9-E1F1BBB027FE}"/>
                </a:ext>
              </a:extLst>
            </p:cNvPr>
            <p:cNvGrpSpPr/>
            <p:nvPr/>
          </p:nvGrpSpPr>
          <p:grpSpPr>
            <a:xfrm>
              <a:off x="5742283" y="4440562"/>
              <a:ext cx="2996901" cy="1655440"/>
              <a:chOff x="5742283" y="4440562"/>
              <a:chExt cx="2996901" cy="1655440"/>
            </a:xfrm>
          </p:grpSpPr>
          <p:sp>
            <p:nvSpPr>
              <p:cNvPr id="83" name="Shape 3662">
                <a:extLst>
                  <a:ext uri="{FF2B5EF4-FFF2-40B4-BE49-F238E27FC236}">
                    <a16:creationId xmlns:a16="http://schemas.microsoft.com/office/drawing/2014/main" id="{931797C2-3EB3-CDC6-C7BB-00B35DF0DEB1}"/>
                  </a:ext>
                </a:extLst>
              </p:cNvPr>
              <p:cNvSpPr/>
              <p:nvPr/>
            </p:nvSpPr>
            <p:spPr>
              <a:xfrm>
                <a:off x="6376170" y="4440563"/>
                <a:ext cx="285512" cy="267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1E7ED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4" name="Shape 3663">
                <a:extLst>
                  <a:ext uri="{FF2B5EF4-FFF2-40B4-BE49-F238E27FC236}">
                    <a16:creationId xmlns:a16="http://schemas.microsoft.com/office/drawing/2014/main" id="{5B0359D9-1881-AEB0-CA85-BF99C3FED232}"/>
                  </a:ext>
                </a:extLst>
              </p:cNvPr>
              <p:cNvSpPr/>
              <p:nvPr/>
            </p:nvSpPr>
            <p:spPr>
              <a:xfrm>
                <a:off x="6145669" y="4707739"/>
                <a:ext cx="230506" cy="212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CD3DE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85" name="Group 3677">
                <a:extLst>
                  <a:ext uri="{FF2B5EF4-FFF2-40B4-BE49-F238E27FC236}">
                    <a16:creationId xmlns:a16="http://schemas.microsoft.com/office/drawing/2014/main" id="{28A66C46-5800-7CDE-9153-2C91D492A41E}"/>
                  </a:ext>
                </a:extLst>
              </p:cNvPr>
              <p:cNvGrpSpPr/>
              <p:nvPr/>
            </p:nvGrpSpPr>
            <p:grpSpPr>
              <a:xfrm>
                <a:off x="5742283" y="4440562"/>
                <a:ext cx="2928453" cy="1655440"/>
                <a:chOff x="0" y="71320"/>
                <a:chExt cx="2928451" cy="1655439"/>
              </a:xfrm>
            </p:grpSpPr>
            <p:sp>
              <p:nvSpPr>
                <p:cNvPr id="89" name="Shape 3675">
                  <a:extLst>
                    <a:ext uri="{FF2B5EF4-FFF2-40B4-BE49-F238E27FC236}">
                      <a16:creationId xmlns:a16="http://schemas.microsoft.com/office/drawing/2014/main" id="{43E53663-0703-000F-16A0-713DAF6D5945}"/>
                    </a:ext>
                  </a:extLst>
                </p:cNvPr>
                <p:cNvSpPr/>
                <p:nvPr/>
              </p:nvSpPr>
              <p:spPr>
                <a:xfrm>
                  <a:off x="0" y="338497"/>
                  <a:ext cx="2928452" cy="1388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75" y="0"/>
                      </a:moveTo>
                      <a:cubicBezTo>
                        <a:pt x="5629" y="0"/>
                        <a:pt x="5629" y="0"/>
                        <a:pt x="5629" y="0"/>
                      </a:cubicBezTo>
                      <a:cubicBezTo>
                        <a:pt x="5629" y="0"/>
                        <a:pt x="5629" y="0"/>
                        <a:pt x="5629" y="0"/>
                      </a:cubicBezTo>
                      <a:cubicBezTo>
                        <a:pt x="6773" y="0"/>
                        <a:pt x="6773" y="0"/>
                        <a:pt x="6773" y="0"/>
                      </a:cubicBezTo>
                      <a:cubicBezTo>
                        <a:pt x="6773" y="6587"/>
                        <a:pt x="6773" y="6587"/>
                        <a:pt x="6773" y="6587"/>
                      </a:cubicBezTo>
                      <a:cubicBezTo>
                        <a:pt x="16475" y="6587"/>
                        <a:pt x="16475" y="6587"/>
                        <a:pt x="16475" y="6587"/>
                      </a:cubicBezTo>
                      <a:cubicBezTo>
                        <a:pt x="17573" y="6587"/>
                        <a:pt x="18442" y="8427"/>
                        <a:pt x="18442" y="10752"/>
                      </a:cubicBezTo>
                      <a:cubicBezTo>
                        <a:pt x="18442" y="13076"/>
                        <a:pt x="17573" y="15013"/>
                        <a:pt x="16475" y="15013"/>
                      </a:cubicBezTo>
                      <a:cubicBezTo>
                        <a:pt x="0" y="15013"/>
                        <a:pt x="0" y="15013"/>
                        <a:pt x="0" y="15013"/>
                      </a:cubicBezTo>
                      <a:cubicBezTo>
                        <a:pt x="0" y="21600"/>
                        <a:pt x="0" y="21600"/>
                        <a:pt x="0" y="21600"/>
                      </a:cubicBezTo>
                      <a:cubicBezTo>
                        <a:pt x="16475" y="21600"/>
                        <a:pt x="16475" y="21600"/>
                        <a:pt x="16475" y="21600"/>
                      </a:cubicBezTo>
                      <a:cubicBezTo>
                        <a:pt x="19266" y="21600"/>
                        <a:pt x="21600" y="16757"/>
                        <a:pt x="21600" y="10752"/>
                      </a:cubicBezTo>
                      <a:cubicBezTo>
                        <a:pt x="21600" y="4843"/>
                        <a:pt x="19266" y="0"/>
                        <a:pt x="16475" y="0"/>
                      </a:cubicBezTo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Shape 3676">
                  <a:extLst>
                    <a:ext uri="{FF2B5EF4-FFF2-40B4-BE49-F238E27FC236}">
                      <a16:creationId xmlns:a16="http://schemas.microsoft.com/office/drawing/2014/main" id="{3EF944A1-A13A-EA2C-1E8B-73581E718ADC}"/>
                    </a:ext>
                  </a:extLst>
                </p:cNvPr>
                <p:cNvSpPr/>
                <p:nvPr/>
              </p:nvSpPr>
              <p:spPr>
                <a:xfrm rot="16200000">
                  <a:off x="192000" y="265970"/>
                  <a:ext cx="922048" cy="532748"/>
                </a:xfrm>
                <a:prstGeom prst="triangl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6" name="Shape 3678">
                <a:extLst>
                  <a:ext uri="{FF2B5EF4-FFF2-40B4-BE49-F238E27FC236}">
                    <a16:creationId xmlns:a16="http://schemas.microsoft.com/office/drawing/2014/main" id="{33DB9167-42CF-C390-7B6D-4F486BF9E3AC}"/>
                  </a:ext>
                </a:extLst>
              </p:cNvPr>
              <p:cNvSpPr/>
              <p:nvPr/>
            </p:nvSpPr>
            <p:spPr>
              <a:xfrm>
                <a:off x="6280920" y="4708438"/>
                <a:ext cx="476009" cy="3708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>
                    <a:solidFill>
                      <a:srgbClr val="FFFFFF"/>
                    </a:solidFill>
                    <a:cs typeface="+mn-ea"/>
                    <a:sym typeface="+mn-lt"/>
                  </a:rPr>
                  <a:t>01</a:t>
                </a:r>
              </a:p>
            </p:txBody>
          </p:sp>
          <p:sp>
            <p:nvSpPr>
              <p:cNvPr id="87" name="Shape 3682">
                <a:extLst>
                  <a:ext uri="{FF2B5EF4-FFF2-40B4-BE49-F238E27FC236}">
                    <a16:creationId xmlns:a16="http://schemas.microsoft.com/office/drawing/2014/main" id="{6B13015C-E7F6-6D9B-53D8-8371E3304D8A}"/>
                  </a:ext>
                </a:extLst>
              </p:cNvPr>
              <p:cNvSpPr/>
              <p:nvPr/>
            </p:nvSpPr>
            <p:spPr>
              <a:xfrm rot="5400000">
                <a:off x="7845650" y="4931754"/>
                <a:ext cx="905382" cy="881687"/>
              </a:xfrm>
              <a:prstGeom prst="ellipse">
                <a:avLst/>
              </a:prstGeom>
              <a:solidFill>
                <a:srgbClr val="FFFFFF"/>
              </a:solidFill>
              <a:ln w="28575" cap="flat">
                <a:solidFill>
                  <a:schemeClr val="accent1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>
                  <a:cs typeface="+mn-ea"/>
                  <a:sym typeface="+mn-lt"/>
                </a:endParaRPr>
              </a:p>
            </p:txBody>
          </p:sp>
        </p:grpSp>
        <p:pic>
          <p:nvPicPr>
            <p:cNvPr id="106" name="Рисунок 105" descr="Школьный класс со сплошной заливкой">
              <a:extLst>
                <a:ext uri="{FF2B5EF4-FFF2-40B4-BE49-F238E27FC236}">
                  <a16:creationId xmlns:a16="http://schemas.microsoft.com/office/drawing/2014/main" id="{7918861C-849F-7FBE-D221-38CB1D873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35377" y="4980830"/>
              <a:ext cx="720000" cy="720000"/>
            </a:xfrm>
            <a:prstGeom prst="rect">
              <a:avLst/>
            </a:prstGeom>
          </p:spPr>
        </p:pic>
      </p:grpSp>
      <p:pic>
        <p:nvPicPr>
          <p:cNvPr id="125" name="Рисунок 124" descr="Расширение бизнеса со сплошной заливкой">
            <a:extLst>
              <a:ext uri="{FF2B5EF4-FFF2-40B4-BE49-F238E27FC236}">
                <a16:creationId xmlns:a16="http://schemas.microsoft.com/office/drawing/2014/main" id="{F5109EA6-0962-9A36-033B-32C2A55660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1566" y="958979"/>
            <a:ext cx="2025355" cy="2025355"/>
          </a:xfrm>
          <a:prstGeom prst="rect">
            <a:avLst/>
          </a:prstGeom>
        </p:spPr>
      </p:pic>
      <p:pic>
        <p:nvPicPr>
          <p:cNvPr id="133" name="Рисунок 132" descr="Дом со сплошной заливкой">
            <a:hlinkClick r:id="rId12" action="ppaction://hlinksldjump"/>
            <a:extLst>
              <a:ext uri="{FF2B5EF4-FFF2-40B4-BE49-F238E27FC236}">
                <a16:creationId xmlns:a16="http://schemas.microsoft.com/office/drawing/2014/main" id="{FAFB2712-D9EC-43A6-7F71-F6EC8B97AD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34" name="Рисунок 133" descr="Назад со сплошной заливкой">
            <a:hlinkClick r:id="rId15" action="ppaction://hlinksldjump"/>
            <a:extLst>
              <a:ext uri="{FF2B5EF4-FFF2-40B4-BE49-F238E27FC236}">
                <a16:creationId xmlns:a16="http://schemas.microsoft.com/office/drawing/2014/main" id="{CBEFDCF4-6FDF-551A-2E04-60DDAEDF9E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35" name="Рисунок 134" descr="Назад со сплошной заливкой">
            <a:hlinkClick r:id="rId18" action="ppaction://hlinksldjump"/>
            <a:extLst>
              <a:ext uri="{FF2B5EF4-FFF2-40B4-BE49-F238E27FC236}">
                <a16:creationId xmlns:a16="http://schemas.microsoft.com/office/drawing/2014/main" id="{564748B6-F1A0-59EE-31DE-014C5B41A2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2C0FC9-3619-51B0-55A1-05F4160FDE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5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DE494-C75B-8173-F428-053D4CF6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73">
            <a:extLst>
              <a:ext uri="{FF2B5EF4-FFF2-40B4-BE49-F238E27FC236}">
                <a16:creationId xmlns:a16="http://schemas.microsoft.com/office/drawing/2014/main" id="{10626FC5-DE4F-CA02-9CB8-5F7B21AF147C}"/>
              </a:ext>
            </a:extLst>
          </p:cNvPr>
          <p:cNvSpPr/>
          <p:nvPr/>
        </p:nvSpPr>
        <p:spPr>
          <a:xfrm>
            <a:off x="751115" y="2302501"/>
            <a:ext cx="2242251" cy="2957861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az-Latn-AZ" dirty="0">
                <a:latin typeface="+mn-lt"/>
                <a:ea typeface="+mn-ea"/>
                <a:cs typeface="+mn-ea"/>
                <a:sym typeface="+mn-lt"/>
              </a:rPr>
              <a:t>Ayrı-seçkiliyin aradan qaldırılması üçün yalnız qanunların mövcudluğu kifayət deyil – onların effektiv icrası və ictimai şüurun artırılması zəruridir.</a:t>
            </a:r>
            <a:endParaRPr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Shape 1783">
            <a:extLst>
              <a:ext uri="{FF2B5EF4-FFF2-40B4-BE49-F238E27FC236}">
                <a16:creationId xmlns:a16="http://schemas.microsoft.com/office/drawing/2014/main" id="{989CD9A6-FABA-723F-8B04-D20DB4C730E3}"/>
              </a:ext>
            </a:extLst>
          </p:cNvPr>
          <p:cNvSpPr/>
          <p:nvPr/>
        </p:nvSpPr>
        <p:spPr>
          <a:xfrm>
            <a:off x="3635858" y="2302501"/>
            <a:ext cx="2242250" cy="2957861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az-Latn-AZ" dirty="0">
                <a:latin typeface="+mn-lt"/>
                <a:ea typeface="+mn-ea"/>
                <a:cs typeface="+mn-ea"/>
                <a:sym typeface="+mn-lt"/>
              </a:rPr>
              <a:t>Hökumət, dövlət orqanları, özəl sektorlar, Q</a:t>
            </a:r>
            <a:r>
              <a:rPr lang="en-US" dirty="0" err="1">
                <a:latin typeface="+mn-lt"/>
                <a:ea typeface="+mn-ea"/>
                <a:cs typeface="+mn-ea"/>
                <a:sym typeface="+mn-lt"/>
              </a:rPr>
              <a:t>eyri</a:t>
            </a:r>
            <a:r>
              <a:rPr lang="en-US" dirty="0">
                <a:latin typeface="+mn-lt"/>
                <a:ea typeface="+mn-ea"/>
                <a:cs typeface="+mn-ea"/>
                <a:sym typeface="+mn-lt"/>
              </a:rPr>
              <a:t> H</a:t>
            </a:r>
            <a:r>
              <a:rPr lang="az-Latn-AZ" dirty="0" err="1">
                <a:latin typeface="+mn-lt"/>
                <a:ea typeface="+mn-ea"/>
                <a:cs typeface="+mn-ea"/>
                <a:sym typeface="+mn-lt"/>
              </a:rPr>
              <a:t>ökümət</a:t>
            </a:r>
            <a:r>
              <a:rPr lang="az-Latn-AZ" dirty="0">
                <a:latin typeface="+mn-lt"/>
                <a:ea typeface="+mn-ea"/>
                <a:cs typeface="+mn-ea"/>
                <a:sym typeface="+mn-lt"/>
              </a:rPr>
              <a:t> Təşkilatları və vətəndaş cəmiyyəti hamısı birlikdə hərəkət etməlidir.</a:t>
            </a:r>
            <a:endParaRPr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Shape 1785">
            <a:extLst>
              <a:ext uri="{FF2B5EF4-FFF2-40B4-BE49-F238E27FC236}">
                <a16:creationId xmlns:a16="http://schemas.microsoft.com/office/drawing/2014/main" id="{C0E54EF8-F2AD-3C50-4499-00AA4DF404FE}"/>
              </a:ext>
            </a:extLst>
          </p:cNvPr>
          <p:cNvSpPr/>
          <p:nvPr/>
        </p:nvSpPr>
        <p:spPr>
          <a:xfrm>
            <a:off x="6493423" y="2302501"/>
            <a:ext cx="2242250" cy="2957861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az-Latn-AZ" dirty="0">
                <a:sym typeface="Helvetica"/>
              </a:rPr>
              <a:t>Dövlət siyasətləri inklüziv yanaşma əsasında qurulmalı, ictimai institutlar hər kəs üçün əlçatan və ədalətli xidmət göstərməlidir.</a:t>
            </a:r>
            <a:endParaRPr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Shape 1787">
            <a:extLst>
              <a:ext uri="{FF2B5EF4-FFF2-40B4-BE49-F238E27FC236}">
                <a16:creationId xmlns:a16="http://schemas.microsoft.com/office/drawing/2014/main" id="{C213E145-B903-B4BE-C76B-7D6EA5EDF103}"/>
              </a:ext>
            </a:extLst>
          </p:cNvPr>
          <p:cNvSpPr/>
          <p:nvPr/>
        </p:nvSpPr>
        <p:spPr>
          <a:xfrm>
            <a:off x="9385543" y="2302501"/>
            <a:ext cx="2095685" cy="2957861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45719" rIns="45719">
            <a:spAutoFit/>
          </a:bodyPr>
          <a:lstStyle>
            <a:lvl1pPr algn="ctr" defTabSz="914377">
              <a:lnSpc>
                <a:spcPct val="150000"/>
              </a:lnSpc>
              <a:spcBef>
                <a:spcPts val="200"/>
              </a:spcBef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az-Latn-AZ" dirty="0">
                <a:sym typeface="Helvetica"/>
              </a:rPr>
              <a:t>Bərabər imkanların yaradılması insan inkişafını </a:t>
            </a:r>
            <a:r>
              <a:rPr lang="az-Latn-AZ" dirty="0" err="1">
                <a:sym typeface="Helvetica"/>
              </a:rPr>
              <a:t>sürətləndirir</a:t>
            </a:r>
            <a:r>
              <a:rPr lang="az-Latn-AZ" dirty="0">
                <a:sym typeface="Helvetica"/>
              </a:rPr>
              <a:t> və daha ədalətli cəmiyyətin </a:t>
            </a:r>
            <a:r>
              <a:rPr lang="az-Latn-AZ" dirty="0" err="1">
                <a:sym typeface="Helvetica"/>
              </a:rPr>
              <a:t>formalaşmasına</a:t>
            </a:r>
            <a:r>
              <a:rPr lang="az-Latn-AZ" dirty="0">
                <a:sym typeface="Helvetica"/>
              </a:rPr>
              <a:t> töhfə verir.</a:t>
            </a:r>
            <a:endParaRPr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BF047EBB-97DC-8F83-B5F7-F39717BEE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13" y="628659"/>
            <a:ext cx="5855898" cy="870858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accent6"/>
                </a:solidFill>
                <a:cs typeface="+mn-ea"/>
                <a:sym typeface="+mn-lt"/>
              </a:rPr>
              <a:t>8</a:t>
            </a:r>
            <a:r>
              <a:rPr lang="az-Latn-AZ" sz="4000" b="1" dirty="0">
                <a:solidFill>
                  <a:schemeClr val="accent6"/>
                </a:solidFill>
                <a:cs typeface="+mn-ea"/>
                <a:sym typeface="+mn-lt"/>
              </a:rPr>
              <a:t>. Nəticə və Tövsiyələr</a:t>
            </a:r>
            <a:endParaRPr lang="az-Latn-AZ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73" name="Рисунок 72" descr="Дом со сплошной заливкой">
            <a:hlinkClick r:id="rId2" action="ppaction://hlinksldjump"/>
            <a:extLst>
              <a:ext uri="{FF2B5EF4-FFF2-40B4-BE49-F238E27FC236}">
                <a16:creationId xmlns:a16="http://schemas.microsoft.com/office/drawing/2014/main" id="{7884DFF2-1A97-DA45-6C54-AD76595D9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74" name="Рисунок 73" descr="Назад со сплошной заливкой">
            <a:hlinkClick r:id="rId5" action="ppaction://hlinksldjump"/>
            <a:extLst>
              <a:ext uri="{FF2B5EF4-FFF2-40B4-BE49-F238E27FC236}">
                <a16:creationId xmlns:a16="http://schemas.microsoft.com/office/drawing/2014/main" id="{0B8A69EA-E69E-3F1C-AE44-EC28C5491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75" name="Рисунок 74" descr="Назад со сплошной заливкой">
            <a:hlinkClick r:id="rId8" action="ppaction://hlinksldjump"/>
            <a:extLst>
              <a:ext uri="{FF2B5EF4-FFF2-40B4-BE49-F238E27FC236}">
                <a16:creationId xmlns:a16="http://schemas.microsoft.com/office/drawing/2014/main" id="{94FDB8DF-142B-02D6-9FDC-29F0124BE1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187641-DC20-4AE8-C6B6-E1717D845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13" grpId="0" animBg="1" advAuto="0"/>
      <p:bldP spid="15" grpId="0" animBg="1" advAuto="0"/>
      <p:bldP spid="17" grpId="0" animBg="1" advAuto="0"/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B010B7E-96BA-EACE-E1A9-31519F964FD8}"/>
              </a:ext>
            </a:extLst>
          </p:cNvPr>
          <p:cNvGrpSpPr/>
          <p:nvPr/>
        </p:nvGrpSpPr>
        <p:grpSpPr>
          <a:xfrm>
            <a:off x="566049" y="447676"/>
            <a:ext cx="11264001" cy="5869421"/>
            <a:chOff x="566049" y="447676"/>
            <a:chExt cx="11264001" cy="586942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6CE104-F4D1-AF96-516D-6D71D89CC1E6}"/>
                </a:ext>
              </a:extLst>
            </p:cNvPr>
            <p:cNvSpPr txBox="1"/>
            <p:nvPr/>
          </p:nvSpPr>
          <p:spPr>
            <a:xfrm>
              <a:off x="1044936" y="2940800"/>
              <a:ext cx="10102128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z-Latn-AZ" sz="2800" b="1" dirty="0">
                  <a:solidFill>
                    <a:schemeClr val="accent2"/>
                  </a:solidFill>
                  <a:effectLst/>
                  <a:ea typeface="MS Mincho" panose="02020609040205080304" pitchFamily="49" charset="-128"/>
                </a:rPr>
                <a:t>Diqqətinizə görə təşəkkür edirik!</a:t>
              </a:r>
            </a:p>
            <a:p>
              <a:pPr>
                <a:lnSpc>
                  <a:spcPct val="150000"/>
                </a:lnSpc>
              </a:pPr>
              <a:r>
                <a:rPr lang="az-Latn-AZ" sz="2800" b="1" dirty="0">
                  <a:solidFill>
                    <a:schemeClr val="accent2"/>
                  </a:solidFill>
                  <a:ea typeface="MS Mincho" panose="02020609040205080304" pitchFamily="49" charset="-128"/>
                </a:rPr>
                <a:t>Mövzu ilə bağlı sual, fikir və </a:t>
              </a:r>
              <a:r>
                <a:rPr lang="az-Latn-AZ" sz="2800" b="1" dirty="0" err="1">
                  <a:solidFill>
                    <a:schemeClr val="accent2"/>
                  </a:solidFill>
                  <a:ea typeface="MS Mincho" panose="02020609040205080304" pitchFamily="49" charset="-128"/>
                </a:rPr>
                <a:t>təkliflərinizi</a:t>
              </a:r>
              <a:r>
                <a:rPr lang="az-Latn-AZ" sz="2800" b="1" dirty="0">
                  <a:solidFill>
                    <a:schemeClr val="accent2"/>
                  </a:solidFill>
                  <a:ea typeface="MS Mincho" panose="02020609040205080304" pitchFamily="49" charset="-128"/>
                </a:rPr>
                <a:t> bildirməkdən çəkinməyin.</a:t>
              </a:r>
              <a:endParaRPr lang="az-Latn-AZ" sz="2800" b="1" dirty="0">
                <a:solidFill>
                  <a:schemeClr val="accent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4C7103-ACA5-2DEB-89AA-C97C5275D854}"/>
                </a:ext>
              </a:extLst>
            </p:cNvPr>
            <p:cNvSpPr txBox="1"/>
            <p:nvPr/>
          </p:nvSpPr>
          <p:spPr>
            <a:xfrm>
              <a:off x="566049" y="4839769"/>
              <a:ext cx="11264001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z-Latn-AZ" b="1" i="0" dirty="0">
                  <a:solidFill>
                    <a:srgbClr val="000000"/>
                  </a:solidFill>
                  <a:effectLst/>
                </a:rPr>
                <a:t>Ünvan: 		</a:t>
              </a:r>
              <a:r>
                <a:rPr lang="az-Latn-AZ" b="0" i="0" dirty="0">
                  <a:solidFill>
                    <a:srgbClr val="000000"/>
                  </a:solidFill>
                  <a:effectLst/>
                </a:rPr>
                <a:t>Azərbaycan Respublikası, Bakı şəhəri, Az1000, Üzeyir Hacıbəyli küçəsi, 80, Hökumət Evi, II Ala qapı.</a:t>
              </a:r>
            </a:p>
            <a:p>
              <a:r>
                <a:rPr lang="az-Latn-AZ" b="1" i="0" dirty="0">
                  <a:solidFill>
                    <a:srgbClr val="000000"/>
                  </a:solidFill>
                  <a:effectLst/>
                </a:rPr>
                <a:t>Telefon/Faks: 	</a:t>
              </a:r>
              <a:r>
                <a:rPr lang="az-Latn-AZ" b="0" i="0" dirty="0">
                  <a:solidFill>
                    <a:srgbClr val="000000"/>
                  </a:solidFill>
                  <a:effectLst/>
                </a:rPr>
                <a:t>(+99412) 493 74 22; (+99412) 498 23 65;</a:t>
              </a:r>
            </a:p>
            <a:p>
              <a:r>
                <a:rPr lang="az-Latn-AZ" b="1" i="0" dirty="0" err="1">
                  <a:solidFill>
                    <a:srgbClr val="000000"/>
                  </a:solidFill>
                  <a:effectLst/>
                </a:rPr>
                <a:t>Veb</a:t>
              </a:r>
              <a:r>
                <a:rPr lang="az-Latn-AZ" b="1" i="0" dirty="0">
                  <a:solidFill>
                    <a:srgbClr val="000000"/>
                  </a:solidFill>
                  <a:effectLst/>
                </a:rPr>
                <a:t> səhifə: 	</a:t>
              </a:r>
              <a:r>
                <a:rPr lang="en-US" b="0" i="0" dirty="0">
                  <a:solidFill>
                    <a:srgbClr val="000000"/>
                  </a:solidFill>
                  <a:effectLst/>
                  <a:hlinkClick r:id="rId2"/>
                </a:rPr>
                <a:t>https://ombudsman.az</a:t>
              </a:r>
              <a:r>
                <a:rPr lang="az-Latn-AZ" dirty="0">
                  <a:solidFill>
                    <a:srgbClr val="000000"/>
                  </a:solidFill>
                </a:rPr>
                <a:t>; </a:t>
              </a:r>
            </a:p>
            <a:p>
              <a:r>
                <a:rPr lang="az-Latn-AZ" b="1" i="0" dirty="0">
                  <a:solidFill>
                    <a:srgbClr val="000000"/>
                  </a:solidFill>
                  <a:effectLst/>
                </a:rPr>
                <a:t>Elektron poçt:</a:t>
              </a:r>
              <a:r>
                <a:rPr lang="az-Latn-AZ" b="0" i="0" dirty="0">
                  <a:solidFill>
                    <a:srgbClr val="000000"/>
                  </a:solidFill>
                  <a:effectLst/>
                </a:rPr>
                <a:t> 	</a:t>
              </a:r>
              <a:r>
                <a:rPr lang="az-Latn-AZ" b="0" i="0" dirty="0">
                  <a:solidFill>
                    <a:srgbClr val="000000"/>
                  </a:solidFill>
                  <a:effectLst/>
                  <a:hlinkClick r:id="rId3"/>
                </a:rPr>
                <a:t>ombudsman@ombudsman.az</a:t>
              </a:r>
              <a:r>
                <a:rPr lang="az-Latn-AZ" b="0" i="0" dirty="0">
                  <a:solidFill>
                    <a:srgbClr val="000000"/>
                  </a:solidFill>
                  <a:effectLst/>
                </a:rPr>
                <a:t>; </a:t>
              </a:r>
              <a:r>
                <a:rPr lang="az-Latn-AZ" b="1" i="0" u="sng" strike="noStrike" dirty="0">
                  <a:solidFill>
                    <a:srgbClr val="000000"/>
                  </a:solidFill>
                  <a:effectLst/>
                  <a:hlinkClick r:id="rId4"/>
                </a:rPr>
                <a:t>apparat@ombudsman.az</a:t>
              </a:r>
              <a:r>
                <a:rPr lang="az-Latn-AZ" b="0" i="0" u="sng" strike="noStrike" dirty="0">
                  <a:solidFill>
                    <a:srgbClr val="000000"/>
                  </a:solidFill>
                  <a:effectLst/>
                  <a:hlinkClick r:id="rId4"/>
                </a:rPr>
                <a:t> (müraciətlər üçün)</a:t>
              </a:r>
              <a:r>
                <a:rPr lang="az-Latn-AZ" b="0" i="0" u="sng" strike="noStrike" dirty="0">
                  <a:solidFill>
                    <a:srgbClr val="000000"/>
                  </a:solidFill>
                  <a:effectLst/>
                </a:rPr>
                <a:t>; </a:t>
              </a:r>
            </a:p>
            <a:p>
              <a:r>
                <a:rPr lang="az-Latn-AZ" b="1" i="0" dirty="0">
                  <a:solidFill>
                    <a:srgbClr val="000000"/>
                  </a:solidFill>
                  <a:effectLst/>
                </a:rPr>
                <a:t>Çağrı mərkəzi: 	</a:t>
              </a:r>
              <a:r>
                <a:rPr lang="az-Latn-AZ" b="0" i="0" dirty="0">
                  <a:effectLst/>
                </a:rPr>
                <a:t>916</a:t>
              </a:r>
              <a:endParaRPr lang="az-Latn-AZ" dirty="0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F0D0598-2114-D837-623C-A55012EE3BAA}"/>
                </a:ext>
              </a:extLst>
            </p:cNvPr>
            <p:cNvSpPr txBox="1">
              <a:spLocks/>
            </p:cNvSpPr>
            <p:nvPr/>
          </p:nvSpPr>
          <p:spPr>
            <a:xfrm>
              <a:off x="597262" y="1683065"/>
              <a:ext cx="10997477" cy="1104688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rmAutofit fontScale="5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az-Latn-AZ" sz="5400" b="1" dirty="0">
                  <a:solidFill>
                    <a:srgbClr val="403C5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n-lt"/>
                </a:rPr>
                <a:t>AZƏRBAYCAN RESPUBLİKASININ</a:t>
              </a:r>
            </a:p>
            <a:p>
              <a:pPr algn="ctr">
                <a:lnSpc>
                  <a:spcPct val="120000"/>
                </a:lnSpc>
              </a:pPr>
              <a:r>
                <a:rPr lang="az-Latn-AZ" sz="5400" b="1" dirty="0">
                  <a:solidFill>
                    <a:srgbClr val="403C5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n-lt"/>
                </a:rPr>
                <a:t>İNSAN HÜQUQLARI ÜZRƏ</a:t>
              </a:r>
              <a:r>
                <a:rPr lang="en-US" sz="5400" b="1" dirty="0">
                  <a:solidFill>
                    <a:srgbClr val="403C5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n-lt"/>
                </a:rPr>
                <a:t> </a:t>
              </a:r>
              <a:r>
                <a:rPr lang="az-Latn-AZ" sz="5400" b="1" dirty="0">
                  <a:solidFill>
                    <a:srgbClr val="403C5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+mn-lt"/>
                </a:rPr>
                <a:t>MÜVƏKKİLİ (OMBUDSMAN) </a:t>
              </a:r>
              <a:endParaRPr lang="en-UA" sz="5400" b="1" dirty="0">
                <a:solidFill>
                  <a:srgbClr val="403C5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CD89DE3-2469-77DF-C088-CD5695EDC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113" y="447676"/>
              <a:ext cx="2439774" cy="1561126"/>
            </a:xfrm>
            <a:prstGeom prst="rect">
              <a:avLst/>
            </a:prstGeom>
          </p:spPr>
        </p:pic>
      </p:grpSp>
      <p:pic>
        <p:nvPicPr>
          <p:cNvPr id="11" name="Рисунок 10" descr="Дом со сплошной заливкой">
            <a:hlinkClick r:id="rId6" action="ppaction://hlinksldjump"/>
            <a:extLst>
              <a:ext uri="{FF2B5EF4-FFF2-40B4-BE49-F238E27FC236}">
                <a16:creationId xmlns:a16="http://schemas.microsoft.com/office/drawing/2014/main" id="{633F3593-A6C0-6C51-50A9-23F64745A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2" name="Рисунок 11" descr="Назад со сплошной заливкой">
            <a:hlinkClick r:id="rId9" action="ppaction://hlinksldjump"/>
            <a:extLst>
              <a:ext uri="{FF2B5EF4-FFF2-40B4-BE49-F238E27FC236}">
                <a16:creationId xmlns:a16="http://schemas.microsoft.com/office/drawing/2014/main" id="{05913633-13B5-B670-A540-839398E523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9806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B3B99-E313-8565-55F7-8B4CAB056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79085-DB8E-7434-2C8E-63244CE16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70867"/>
            <a:ext cx="9144000" cy="2846831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425F70"/>
                </a:solidFill>
                <a:latin typeface="+mn-lt"/>
              </a:rPr>
              <a:t>BƏRABƏRL</a:t>
            </a:r>
            <a:r>
              <a:rPr lang="az-Latn-AZ" sz="7200" b="1" dirty="0">
                <a:solidFill>
                  <a:srgbClr val="425F70"/>
                </a:solidFill>
                <a:latin typeface="+mn-lt"/>
              </a:rPr>
              <a:t>İ</a:t>
            </a:r>
            <a:r>
              <a:rPr lang="en-US" sz="7200" b="1" dirty="0">
                <a:solidFill>
                  <a:srgbClr val="425F70"/>
                </a:solidFill>
                <a:latin typeface="+mn-lt"/>
              </a:rPr>
              <a:t>K HÜQUQU VƏ AYRI-SEÇK</a:t>
            </a:r>
            <a:r>
              <a:rPr lang="az-Latn-AZ" sz="7200" b="1" dirty="0">
                <a:solidFill>
                  <a:srgbClr val="425F70"/>
                </a:solidFill>
                <a:latin typeface="+mn-lt"/>
              </a:rPr>
              <a:t>İ</a:t>
            </a:r>
            <a:r>
              <a:rPr lang="en-US" sz="7200" b="1" dirty="0">
                <a:solidFill>
                  <a:srgbClr val="425F70"/>
                </a:solidFill>
                <a:latin typeface="+mn-lt"/>
              </a:rPr>
              <a:t>L</a:t>
            </a:r>
            <a:r>
              <a:rPr lang="az-Latn-AZ" sz="7200" b="1" dirty="0">
                <a:solidFill>
                  <a:srgbClr val="425F70"/>
                </a:solidFill>
                <a:latin typeface="+mn-lt"/>
              </a:rPr>
              <a:t>İ</a:t>
            </a:r>
            <a:r>
              <a:rPr lang="en-US" sz="7200" b="1" dirty="0">
                <a:solidFill>
                  <a:srgbClr val="425F70"/>
                </a:solidFill>
                <a:latin typeface="+mn-lt"/>
              </a:rPr>
              <a:t>Y</a:t>
            </a:r>
            <a:r>
              <a:rPr lang="az-Latn-AZ" sz="7200" b="1" dirty="0">
                <a:solidFill>
                  <a:srgbClr val="425F70"/>
                </a:solidFill>
                <a:latin typeface="+mn-lt"/>
              </a:rPr>
              <a:t>İ</a:t>
            </a:r>
            <a:r>
              <a:rPr lang="en-US" sz="7200" b="1" dirty="0">
                <a:solidFill>
                  <a:srgbClr val="425F70"/>
                </a:solidFill>
                <a:latin typeface="+mn-lt"/>
              </a:rPr>
              <a:t>N QARŞISININ ALINMASI</a:t>
            </a:r>
            <a:endParaRPr lang="en-UA" sz="7200" b="1" dirty="0">
              <a:solidFill>
                <a:srgbClr val="425F7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4D9FD-12B6-2130-6681-428A29CF4B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1544" y="4811023"/>
            <a:ext cx="10348912" cy="138992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az-Latn-AZ" sz="3200" b="1" dirty="0">
                <a:solidFill>
                  <a:srgbClr val="FEBD7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</a:rPr>
              <a:t>İnsan Hüquqları Kontekstində Əsas Prinsiplər üzrə </a:t>
            </a:r>
          </a:p>
          <a:p>
            <a:pPr>
              <a:lnSpc>
                <a:spcPct val="120000"/>
              </a:lnSpc>
            </a:pPr>
            <a:r>
              <a:rPr lang="az-Latn-AZ" sz="3200" b="1" dirty="0">
                <a:solidFill>
                  <a:srgbClr val="FEBD7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</a:rPr>
              <a:t>TƏQDİMAT</a:t>
            </a:r>
            <a:endParaRPr lang="en-UA" sz="3200" b="1" dirty="0">
              <a:solidFill>
                <a:srgbClr val="FEBD7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5" name="Рисунок 4" descr="Дом со сплошной заливкой">
            <a:hlinkClick r:id="rId2" action="ppaction://hlinksldjump"/>
            <a:extLst>
              <a:ext uri="{FF2B5EF4-FFF2-40B4-BE49-F238E27FC236}">
                <a16:creationId xmlns:a16="http://schemas.microsoft.com/office/drawing/2014/main" id="{64CE24AE-784D-D1F3-8538-94DAD060F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7" name="Рисунок 6" descr="Назад со сплошной заливкой">
            <a:hlinkClick r:id="rId5" action="ppaction://hlinksldjump"/>
            <a:extLst>
              <a:ext uri="{FF2B5EF4-FFF2-40B4-BE49-F238E27FC236}">
                <a16:creationId xmlns:a16="http://schemas.microsoft.com/office/drawing/2014/main" id="{6431AC43-09C0-AD6C-4FDF-26E583C6F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9" name="Рисунок 8" descr="Назад со сплошной заливкой">
            <a:hlinkClick r:id="rId2" action="ppaction://hlinksldjump"/>
            <a:extLst>
              <a:ext uri="{FF2B5EF4-FFF2-40B4-BE49-F238E27FC236}">
                <a16:creationId xmlns:a16="http://schemas.microsoft.com/office/drawing/2014/main" id="{9BA2D2D0-CF3C-5E5C-B31B-9ECCCA1BEB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4E49D-D8EE-0A9F-74C9-28068C86671F}"/>
              </a:ext>
            </a:extLst>
          </p:cNvPr>
          <p:cNvSpPr txBox="1"/>
          <p:nvPr/>
        </p:nvSpPr>
        <p:spPr>
          <a:xfrm>
            <a:off x="786802" y="1216150"/>
            <a:ext cx="10618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Azərbaycan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Respublikasının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İnsan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Hüquqları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üzrə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Müvəkkilinin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(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Ombudsmanın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)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təşkilatçılığı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ilə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ölkəmizdə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elan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edilmiş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“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Konstitusiya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və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Suverenlik</a:t>
            </a:r>
            <a:r>
              <a:rPr lang="en-US" sz="2400" b="1" dirty="0">
                <a:solidFill>
                  <a:srgbClr val="425F70"/>
                </a:solidFill>
                <a:latin typeface="+mn-lt"/>
              </a:rPr>
              <a:t> İli” </a:t>
            </a:r>
            <a:r>
              <a:rPr lang="en-US" sz="2400" b="1" dirty="0" err="1">
                <a:solidFill>
                  <a:srgbClr val="425F70"/>
                </a:solidFill>
                <a:latin typeface="+mn-lt"/>
              </a:rPr>
              <a:t>çərçivəsində</a:t>
            </a:r>
            <a:endParaRPr lang="az-Latn-AZ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B00AE1-5867-A47F-FD7C-3F5028C403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7049" y="457560"/>
            <a:ext cx="1297902" cy="9176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3B5E7E-C943-604F-E796-FED73BC555BD}"/>
              </a:ext>
            </a:extLst>
          </p:cNvPr>
          <p:cNvSpPr txBox="1"/>
          <p:nvPr/>
        </p:nvSpPr>
        <p:spPr>
          <a:xfrm>
            <a:off x="9295855" y="5970116"/>
            <a:ext cx="247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dirty="0">
                <a:solidFill>
                  <a:srgbClr val="425F70"/>
                </a:solidFill>
              </a:rPr>
              <a:t>25 Aprel 2025-ci il</a:t>
            </a:r>
          </a:p>
        </p:txBody>
      </p:sp>
    </p:spTree>
    <p:extLst>
      <p:ext uri="{BB962C8B-B14F-4D97-AF65-F5344CB8AC3E}">
        <p14:creationId xmlns:p14="http://schemas.microsoft.com/office/powerpoint/2010/main" val="34053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87F60-98BD-5D45-AA94-C44F5FAA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714" y="375590"/>
            <a:ext cx="2244572" cy="870858"/>
          </a:xfrm>
        </p:spPr>
        <p:txBody>
          <a:bodyPr/>
          <a:lstStyle/>
          <a:p>
            <a:r>
              <a:rPr lang="az-Latn-AZ" b="1" dirty="0">
                <a:solidFill>
                  <a:schemeClr val="accent2">
                    <a:lumMod val="50000"/>
                  </a:schemeClr>
                </a:solidFill>
              </a:rPr>
              <a:t>Mövzular</a:t>
            </a:r>
            <a:endParaRPr lang="en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7" name="Shape 1858">
            <a:extLst>
              <a:ext uri="{FF2B5EF4-FFF2-40B4-BE49-F238E27FC236}">
                <a16:creationId xmlns:a16="http://schemas.microsoft.com/office/drawing/2014/main" id="{A520EEB4-6C10-1A4C-A4F5-4A183DA53EA4}"/>
              </a:ext>
            </a:extLst>
          </p:cNvPr>
          <p:cNvSpPr/>
          <p:nvPr/>
        </p:nvSpPr>
        <p:spPr>
          <a:xfrm>
            <a:off x="1143001" y="3129012"/>
            <a:ext cx="198992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600">
                <a:solidFill>
                  <a:schemeClr val="accent2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500" b="1" dirty="0">
                <a:solidFill>
                  <a:schemeClr val="accent2"/>
                </a:solidFill>
                <a:cs typeface="+mn-ea"/>
                <a:sym typeface="+mn-lt"/>
              </a:rPr>
              <a:t>1</a:t>
            </a:r>
            <a:r>
              <a:rPr lang="ru-RU" sz="1500" b="1" dirty="0">
                <a:solidFill>
                  <a:schemeClr val="accent2"/>
                </a:solidFill>
                <a:cs typeface="+mn-ea"/>
                <a:sym typeface="+mn-lt"/>
              </a:rPr>
              <a:t>. </a:t>
            </a:r>
            <a:r>
              <a:rPr lang="az-Latn-AZ" sz="1500" b="1" dirty="0">
                <a:solidFill>
                  <a:schemeClr val="accent2"/>
                </a:solidFill>
                <a:cs typeface="+mn-ea"/>
                <a:sym typeface="+mn-lt"/>
              </a:rPr>
              <a:t>Bərabərlik hüququ ilə tanışlıq</a:t>
            </a:r>
            <a:endParaRPr sz="15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59" name="Shape 1860">
            <a:extLst>
              <a:ext uri="{FF2B5EF4-FFF2-40B4-BE49-F238E27FC236}">
                <a16:creationId xmlns:a16="http://schemas.microsoft.com/office/drawing/2014/main" id="{6AB22837-E4B2-0C4C-87D8-0D4F68C6B54A}"/>
              </a:ext>
            </a:extLst>
          </p:cNvPr>
          <p:cNvSpPr/>
          <p:nvPr/>
        </p:nvSpPr>
        <p:spPr>
          <a:xfrm>
            <a:off x="3241333" y="3129012"/>
            <a:ext cx="314236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600">
                <a:solidFill>
                  <a:schemeClr val="accent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500" b="1" dirty="0">
                <a:solidFill>
                  <a:srgbClr val="00B050"/>
                </a:solidFill>
                <a:cs typeface="+mn-ea"/>
                <a:sym typeface="+mn-lt"/>
              </a:rPr>
              <a:t>2</a:t>
            </a:r>
            <a:r>
              <a:rPr lang="az-Latn-AZ" sz="1500" b="1" dirty="0">
                <a:solidFill>
                  <a:srgbClr val="00B050"/>
                </a:solidFill>
                <a:cs typeface="+mn-ea"/>
                <a:sym typeface="+mn-lt"/>
              </a:rPr>
              <a:t>. Bərabərlik hüququ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500" b="1" dirty="0">
                <a:solidFill>
                  <a:srgbClr val="00B050"/>
                </a:solidFill>
                <a:cs typeface="+mn-ea"/>
                <a:sym typeface="+mn-lt"/>
              </a:rPr>
              <a:t>Azərbaycan Qanunvericiliyi</a:t>
            </a:r>
            <a:r>
              <a:rPr lang="en-US" sz="1500" b="1" dirty="0">
                <a:solidFill>
                  <a:srgbClr val="00B050"/>
                </a:solidFill>
                <a:cs typeface="+mn-ea"/>
                <a:sym typeface="+mn-lt"/>
              </a:rPr>
              <a:t>n</a:t>
            </a:r>
            <a:r>
              <a:rPr lang="az-Latn-AZ" sz="1500" b="1" dirty="0">
                <a:solidFill>
                  <a:srgbClr val="00B050"/>
                </a:solidFill>
                <a:cs typeface="+mn-ea"/>
                <a:sym typeface="+mn-lt"/>
              </a:rPr>
              <a:t>də</a:t>
            </a:r>
            <a:endParaRPr sz="1500" b="1" dirty="0">
              <a:solidFill>
                <a:srgbClr val="00B050"/>
              </a:solidFill>
              <a:cs typeface="+mn-ea"/>
              <a:sym typeface="+mn-lt"/>
            </a:endParaRPr>
          </a:p>
        </p:txBody>
      </p:sp>
      <p:sp>
        <p:nvSpPr>
          <p:cNvPr id="61" name="Shape 1862">
            <a:extLst>
              <a:ext uri="{FF2B5EF4-FFF2-40B4-BE49-F238E27FC236}">
                <a16:creationId xmlns:a16="http://schemas.microsoft.com/office/drawing/2014/main" id="{9CE3DDD7-4087-0045-A4D3-80788053B921}"/>
              </a:ext>
            </a:extLst>
          </p:cNvPr>
          <p:cNvSpPr/>
          <p:nvPr/>
        </p:nvSpPr>
        <p:spPr>
          <a:xfrm>
            <a:off x="6069096" y="3129012"/>
            <a:ext cx="288440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600">
                <a:solidFill>
                  <a:schemeClr val="accent4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500" b="1" dirty="0">
                <a:solidFill>
                  <a:srgbClr val="FFC000"/>
                </a:solidFill>
                <a:cs typeface="+mn-ea"/>
                <a:sym typeface="+mn-lt"/>
              </a:rPr>
              <a:t>3. Azərbaycan </a:t>
            </a:r>
            <a:r>
              <a:rPr lang="az-Latn-AZ" sz="1500" b="1" dirty="0" err="1">
                <a:solidFill>
                  <a:srgbClr val="FFC000"/>
                </a:solidFill>
                <a:cs typeface="+mn-ea"/>
                <a:sym typeface="+mn-lt"/>
              </a:rPr>
              <a:t>Ombudsmanının</a:t>
            </a:r>
            <a:r>
              <a:rPr lang="en-US" sz="1500" b="1" dirty="0">
                <a:solidFill>
                  <a:srgbClr val="FFC000"/>
                </a:solidFill>
                <a:cs typeface="+mn-ea"/>
                <a:sym typeface="+mn-lt"/>
              </a:rPr>
              <a:t> </a:t>
            </a:r>
            <a:r>
              <a:rPr lang="en-US" sz="1500" b="1" dirty="0" err="1">
                <a:solidFill>
                  <a:srgbClr val="FFC000"/>
                </a:solidFill>
                <a:cs typeface="+mn-ea"/>
                <a:sym typeface="+mn-lt"/>
              </a:rPr>
              <a:t>Bərabərli</a:t>
            </a:r>
            <a:r>
              <a:rPr lang="az-Latn-AZ" sz="1500" b="1" dirty="0" err="1">
                <a:solidFill>
                  <a:srgbClr val="FFC000"/>
                </a:solidFill>
                <a:cs typeface="+mn-ea"/>
                <a:sym typeface="+mn-lt"/>
              </a:rPr>
              <a:t>yin</a:t>
            </a:r>
            <a:r>
              <a:rPr lang="az-Latn-AZ" sz="1500" b="1" dirty="0">
                <a:solidFill>
                  <a:srgbClr val="FFC000"/>
                </a:solidFill>
                <a:cs typeface="+mn-ea"/>
                <a:sym typeface="+mn-lt"/>
              </a:rPr>
              <a:t> təmini mandatı</a:t>
            </a:r>
            <a:endParaRPr sz="1500" b="1" dirty="0"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63" name="Shape 1864">
            <a:extLst>
              <a:ext uri="{FF2B5EF4-FFF2-40B4-BE49-F238E27FC236}">
                <a16:creationId xmlns:a16="http://schemas.microsoft.com/office/drawing/2014/main" id="{4C5782AB-A29F-5B40-BF3E-BE1640E63D74}"/>
              </a:ext>
            </a:extLst>
          </p:cNvPr>
          <p:cNvSpPr/>
          <p:nvPr/>
        </p:nvSpPr>
        <p:spPr>
          <a:xfrm>
            <a:off x="9020600" y="3129012"/>
            <a:ext cx="244390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600">
                <a:solidFill>
                  <a:schemeClr val="accent5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500" b="1" dirty="0">
                <a:solidFill>
                  <a:schemeClr val="accent5"/>
                </a:solidFill>
                <a:cs typeface="+mn-ea"/>
                <a:sym typeface="+mn-lt"/>
              </a:rPr>
              <a:t>4. Bərabərlik hüququnun əhatə dairəsi</a:t>
            </a:r>
            <a:endParaRPr sz="1500" b="1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128" name="Shape 1858">
            <a:extLst>
              <a:ext uri="{FF2B5EF4-FFF2-40B4-BE49-F238E27FC236}">
                <a16:creationId xmlns:a16="http://schemas.microsoft.com/office/drawing/2014/main" id="{500B156A-5A2E-2A9A-A824-DF809DEC6C62}"/>
              </a:ext>
            </a:extLst>
          </p:cNvPr>
          <p:cNvSpPr/>
          <p:nvPr/>
        </p:nvSpPr>
        <p:spPr>
          <a:xfrm>
            <a:off x="894973" y="5997834"/>
            <a:ext cx="2481720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600">
                <a:solidFill>
                  <a:schemeClr val="accent2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500" b="1" dirty="0">
                <a:solidFill>
                  <a:srgbClr val="7030A0"/>
                </a:solidFill>
                <a:cs typeface="+mn-ea"/>
                <a:sym typeface="+mn-lt"/>
              </a:rPr>
              <a:t>5. Ayrı-seçkilik nədir?</a:t>
            </a:r>
            <a:endParaRPr sz="1500" b="1" dirty="0">
              <a:solidFill>
                <a:srgbClr val="7030A0"/>
              </a:solidFill>
              <a:cs typeface="+mn-ea"/>
              <a:sym typeface="+mn-lt"/>
            </a:endParaRPr>
          </a:p>
        </p:txBody>
      </p:sp>
      <p:sp>
        <p:nvSpPr>
          <p:cNvPr id="129" name="Shape 1860">
            <a:extLst>
              <a:ext uri="{FF2B5EF4-FFF2-40B4-BE49-F238E27FC236}">
                <a16:creationId xmlns:a16="http://schemas.microsoft.com/office/drawing/2014/main" id="{DE66B287-2CFF-0CA5-3D7C-C020CF2DA3CF}"/>
              </a:ext>
            </a:extLst>
          </p:cNvPr>
          <p:cNvSpPr/>
          <p:nvPr/>
        </p:nvSpPr>
        <p:spPr>
          <a:xfrm>
            <a:off x="3827623" y="5997834"/>
            <a:ext cx="2234910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600">
                <a:solidFill>
                  <a:schemeClr val="accent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500" b="1" dirty="0">
                <a:solidFill>
                  <a:srgbClr val="002060"/>
                </a:solidFill>
                <a:cs typeface="+mn-ea"/>
                <a:sym typeface="+mn-lt"/>
              </a:rPr>
              <a:t>6. Ayrı-seçkiliyin təsirləri</a:t>
            </a:r>
          </a:p>
        </p:txBody>
      </p:sp>
      <p:sp>
        <p:nvSpPr>
          <p:cNvPr id="130" name="Shape 1862">
            <a:extLst>
              <a:ext uri="{FF2B5EF4-FFF2-40B4-BE49-F238E27FC236}">
                <a16:creationId xmlns:a16="http://schemas.microsoft.com/office/drawing/2014/main" id="{D2AF30AE-BDD5-5B5F-FCD5-FA6C0C05B750}"/>
              </a:ext>
            </a:extLst>
          </p:cNvPr>
          <p:cNvSpPr/>
          <p:nvPr/>
        </p:nvSpPr>
        <p:spPr>
          <a:xfrm>
            <a:off x="6201547" y="5997834"/>
            <a:ext cx="2613762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600">
                <a:solidFill>
                  <a:schemeClr val="accent4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500" b="1" dirty="0">
                <a:solidFill>
                  <a:srgbClr val="FF0000"/>
                </a:solidFill>
                <a:cs typeface="+mn-ea"/>
                <a:sym typeface="+mn-lt"/>
              </a:rPr>
              <a:t>7. Qarşısının alınması yolları</a:t>
            </a:r>
            <a:endParaRPr sz="15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31" name="Shape 1864">
            <a:extLst>
              <a:ext uri="{FF2B5EF4-FFF2-40B4-BE49-F238E27FC236}">
                <a16:creationId xmlns:a16="http://schemas.microsoft.com/office/drawing/2014/main" id="{C37F328B-C620-EF03-F124-0F5D40D68993}"/>
              </a:ext>
            </a:extLst>
          </p:cNvPr>
          <p:cNvSpPr/>
          <p:nvPr/>
        </p:nvSpPr>
        <p:spPr>
          <a:xfrm>
            <a:off x="9228893" y="5997834"/>
            <a:ext cx="1989928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chemeClr val="accent5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1500" b="1" dirty="0">
                <a:solidFill>
                  <a:schemeClr val="accent6"/>
                </a:solidFill>
                <a:cs typeface="+mn-ea"/>
                <a:sym typeface="+mn-lt"/>
              </a:rPr>
              <a:t>8. Nəticə və Tövsiyələr</a:t>
            </a:r>
            <a:endParaRPr sz="1500" b="1" dirty="0">
              <a:solidFill>
                <a:schemeClr val="accent6"/>
              </a:solidFill>
              <a:cs typeface="+mn-ea"/>
              <a:sym typeface="+mn-lt"/>
            </a:endParaRPr>
          </a:p>
        </p:txBody>
      </p: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A0299A62-DABC-41DD-EED5-AA1A36B635D4}"/>
              </a:ext>
            </a:extLst>
          </p:cNvPr>
          <p:cNvGrpSpPr/>
          <p:nvPr/>
        </p:nvGrpSpPr>
        <p:grpSpPr>
          <a:xfrm>
            <a:off x="9295615" y="1186266"/>
            <a:ext cx="1893876" cy="1895507"/>
            <a:chOff x="9215937" y="1252941"/>
            <a:chExt cx="1893876" cy="1895507"/>
          </a:xfrm>
        </p:grpSpPr>
        <p:grpSp>
          <p:nvGrpSpPr>
            <p:cNvPr id="46" name="Group 1850">
              <a:extLst>
                <a:ext uri="{FF2B5EF4-FFF2-40B4-BE49-F238E27FC236}">
                  <a16:creationId xmlns:a16="http://schemas.microsoft.com/office/drawing/2014/main" id="{8198D769-F9F8-584C-AE58-16CFC782098F}"/>
                </a:ext>
              </a:extLst>
            </p:cNvPr>
            <p:cNvGrpSpPr/>
            <p:nvPr/>
          </p:nvGrpSpPr>
          <p:grpSpPr>
            <a:xfrm>
              <a:off x="9215937" y="1252941"/>
              <a:ext cx="1893876" cy="1895507"/>
              <a:chOff x="-1" y="-1"/>
              <a:chExt cx="1893876" cy="1895507"/>
            </a:xfrm>
          </p:grpSpPr>
          <p:sp>
            <p:nvSpPr>
              <p:cNvPr id="47" name="Shape 1846">
                <a:extLst>
                  <a:ext uri="{FF2B5EF4-FFF2-40B4-BE49-F238E27FC236}">
                    <a16:creationId xmlns:a16="http://schemas.microsoft.com/office/drawing/2014/main" id="{487EB0B4-AAE6-5E48-A4D4-417082C3B841}"/>
                  </a:ext>
                </a:extLst>
              </p:cNvPr>
              <p:cNvSpPr/>
              <p:nvPr/>
            </p:nvSpPr>
            <p:spPr>
              <a:xfrm>
                <a:off x="206273" y="82530"/>
                <a:ext cx="1523873" cy="1523873"/>
              </a:xfrm>
              <a:prstGeom prst="ellipse">
                <a:avLst/>
              </a:prstGeom>
              <a:solidFill>
                <a:schemeClr val="accent5">
                  <a:alpha val="52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solidFill>
                    <a:schemeClr val="tx2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Shape 1847">
                <a:extLst>
                  <a:ext uri="{FF2B5EF4-FFF2-40B4-BE49-F238E27FC236}">
                    <a16:creationId xmlns:a16="http://schemas.microsoft.com/office/drawing/2014/main" id="{0FFC9E17-8A32-0C4E-9169-5BC8FA2EACCB}"/>
                  </a:ext>
                </a:extLst>
              </p:cNvPr>
              <p:cNvSpPr/>
              <p:nvPr/>
            </p:nvSpPr>
            <p:spPr>
              <a:xfrm>
                <a:off x="856148" y="-1"/>
                <a:ext cx="922999" cy="923000"/>
              </a:xfrm>
              <a:prstGeom prst="ellipse">
                <a:avLst/>
              </a:prstGeom>
              <a:solidFill>
                <a:schemeClr val="accent5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49" name="Shape 1848">
                <a:extLst>
                  <a:ext uri="{FF2B5EF4-FFF2-40B4-BE49-F238E27FC236}">
                    <a16:creationId xmlns:a16="http://schemas.microsoft.com/office/drawing/2014/main" id="{AA94F989-41C2-D54D-81A2-4DC1DF7125FF}"/>
                  </a:ext>
                </a:extLst>
              </p:cNvPr>
              <p:cNvSpPr/>
              <p:nvPr/>
            </p:nvSpPr>
            <p:spPr>
              <a:xfrm>
                <a:off x="-1" y="766689"/>
                <a:ext cx="1128816" cy="1128817"/>
              </a:xfrm>
              <a:prstGeom prst="ellipse">
                <a:avLst/>
              </a:prstGeom>
              <a:solidFill>
                <a:schemeClr val="accent5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cs typeface="+mn-ea"/>
                  <a:sym typeface="+mn-lt"/>
                </a:endParaRPr>
              </a:p>
            </p:txBody>
          </p:sp>
          <p:sp>
            <p:nvSpPr>
              <p:cNvPr id="50" name="Shape 184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8BFAD2DF-8A57-1E4F-9757-4604A511312D}"/>
                  </a:ext>
                </a:extLst>
              </p:cNvPr>
              <p:cNvSpPr/>
              <p:nvPr/>
            </p:nvSpPr>
            <p:spPr>
              <a:xfrm>
                <a:off x="1306094" y="1125730"/>
                <a:ext cx="587781" cy="587782"/>
              </a:xfrm>
              <a:prstGeom prst="ellipse">
                <a:avLst/>
              </a:prstGeom>
              <a:solidFill>
                <a:schemeClr val="accent5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cs typeface="+mn-ea"/>
                  <a:sym typeface="+mn-lt"/>
                </a:endParaRPr>
              </a:p>
            </p:txBody>
          </p:sp>
        </p:grpSp>
        <p:sp>
          <p:nvSpPr>
            <p:cNvPr id="143" name="Shape 1846">
              <a:hlinkClick r:id="rId3" action="ppaction://hlinksldjump"/>
              <a:extLst>
                <a:ext uri="{FF2B5EF4-FFF2-40B4-BE49-F238E27FC236}">
                  <a16:creationId xmlns:a16="http://schemas.microsoft.com/office/drawing/2014/main" id="{1B0A65A7-0540-9202-A4A9-B8D4BF360E23}"/>
                </a:ext>
              </a:extLst>
            </p:cNvPr>
            <p:cNvSpPr/>
            <p:nvPr/>
          </p:nvSpPr>
          <p:spPr>
            <a:xfrm>
              <a:off x="9524831" y="1464800"/>
              <a:ext cx="1318634" cy="1265218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A49A5B4D-7CDB-29DF-E044-9F8922846005}"/>
              </a:ext>
            </a:extLst>
          </p:cNvPr>
          <p:cNvGrpSpPr/>
          <p:nvPr/>
        </p:nvGrpSpPr>
        <p:grpSpPr>
          <a:xfrm>
            <a:off x="6564361" y="1186267"/>
            <a:ext cx="1893875" cy="1895505"/>
            <a:chOff x="6383697" y="1252942"/>
            <a:chExt cx="1893875" cy="1895505"/>
          </a:xfrm>
        </p:grpSpPr>
        <p:grpSp>
          <p:nvGrpSpPr>
            <p:cNvPr id="41" name="Group 1845">
              <a:extLst>
                <a:ext uri="{FF2B5EF4-FFF2-40B4-BE49-F238E27FC236}">
                  <a16:creationId xmlns:a16="http://schemas.microsoft.com/office/drawing/2014/main" id="{3B927FA3-5235-7749-B693-DDF95A362AC3}"/>
                </a:ext>
              </a:extLst>
            </p:cNvPr>
            <p:cNvGrpSpPr/>
            <p:nvPr/>
          </p:nvGrpSpPr>
          <p:grpSpPr>
            <a:xfrm>
              <a:off x="6383697" y="1252942"/>
              <a:ext cx="1893875" cy="1895505"/>
              <a:chOff x="0" y="0"/>
              <a:chExt cx="1893874" cy="1895504"/>
            </a:xfrm>
          </p:grpSpPr>
          <p:sp>
            <p:nvSpPr>
              <p:cNvPr id="42" name="Shape 1841">
                <a:extLst>
                  <a:ext uri="{FF2B5EF4-FFF2-40B4-BE49-F238E27FC236}">
                    <a16:creationId xmlns:a16="http://schemas.microsoft.com/office/drawing/2014/main" id="{CE9C00F0-3C42-8442-B536-7DF7F47C6E80}"/>
                  </a:ext>
                </a:extLst>
              </p:cNvPr>
              <p:cNvSpPr/>
              <p:nvPr/>
            </p:nvSpPr>
            <p:spPr>
              <a:xfrm>
                <a:off x="206273" y="82530"/>
                <a:ext cx="1523872" cy="1523872"/>
              </a:xfrm>
              <a:prstGeom prst="ellipse">
                <a:avLst/>
              </a:prstGeom>
              <a:solidFill>
                <a:schemeClr val="accent4">
                  <a:alpha val="52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3" name="Shape 1842">
                <a:extLst>
                  <a:ext uri="{FF2B5EF4-FFF2-40B4-BE49-F238E27FC236}">
                    <a16:creationId xmlns:a16="http://schemas.microsoft.com/office/drawing/2014/main" id="{3002F9A1-4EED-4A48-B2A8-7962407766F9}"/>
                  </a:ext>
                </a:extLst>
              </p:cNvPr>
              <p:cNvSpPr/>
              <p:nvPr/>
            </p:nvSpPr>
            <p:spPr>
              <a:xfrm>
                <a:off x="856148" y="-1"/>
                <a:ext cx="922999" cy="923000"/>
              </a:xfrm>
              <a:prstGeom prst="ellipse">
                <a:avLst/>
              </a:prstGeom>
              <a:solidFill>
                <a:schemeClr val="accent4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4" name="Shape 1843">
                <a:extLst>
                  <a:ext uri="{FF2B5EF4-FFF2-40B4-BE49-F238E27FC236}">
                    <a16:creationId xmlns:a16="http://schemas.microsoft.com/office/drawing/2014/main" id="{63E41051-F185-9645-92F2-CFEAFC260026}"/>
                  </a:ext>
                </a:extLst>
              </p:cNvPr>
              <p:cNvSpPr/>
              <p:nvPr/>
            </p:nvSpPr>
            <p:spPr>
              <a:xfrm>
                <a:off x="-1" y="766689"/>
                <a:ext cx="1128815" cy="1128816"/>
              </a:xfrm>
              <a:prstGeom prst="ellipse">
                <a:avLst/>
              </a:prstGeom>
              <a:solidFill>
                <a:schemeClr val="accent4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5" name="Shape 1844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E5813738-64B2-9541-B7EE-3053F551743A}"/>
                  </a:ext>
                </a:extLst>
              </p:cNvPr>
              <p:cNvSpPr/>
              <p:nvPr/>
            </p:nvSpPr>
            <p:spPr>
              <a:xfrm>
                <a:off x="1306094" y="1125730"/>
                <a:ext cx="587781" cy="587782"/>
              </a:xfrm>
              <a:prstGeom prst="ellipse">
                <a:avLst/>
              </a:prstGeom>
              <a:solidFill>
                <a:schemeClr val="accent4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47" name="Shape 1846">
              <a:hlinkClick r:id="rId5" action="ppaction://hlinksldjump"/>
              <a:extLst>
                <a:ext uri="{FF2B5EF4-FFF2-40B4-BE49-F238E27FC236}">
                  <a16:creationId xmlns:a16="http://schemas.microsoft.com/office/drawing/2014/main" id="{B2B48BD1-093A-6284-58E5-457CE9FC1101}"/>
                </a:ext>
              </a:extLst>
            </p:cNvPr>
            <p:cNvSpPr/>
            <p:nvPr/>
          </p:nvSpPr>
          <p:spPr>
            <a:xfrm>
              <a:off x="6696464" y="1462435"/>
              <a:ext cx="1318634" cy="1265218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56E0C4F8-A3F4-4FF6-AE67-79368FDE28DE}"/>
              </a:ext>
            </a:extLst>
          </p:cNvPr>
          <p:cNvGrpSpPr/>
          <p:nvPr/>
        </p:nvGrpSpPr>
        <p:grpSpPr>
          <a:xfrm>
            <a:off x="3865577" y="1186266"/>
            <a:ext cx="1893877" cy="1895507"/>
            <a:chOff x="3890058" y="1252941"/>
            <a:chExt cx="1893877" cy="1895507"/>
          </a:xfrm>
        </p:grpSpPr>
        <p:grpSp>
          <p:nvGrpSpPr>
            <p:cNvPr id="36" name="Group 1840">
              <a:extLst>
                <a:ext uri="{FF2B5EF4-FFF2-40B4-BE49-F238E27FC236}">
                  <a16:creationId xmlns:a16="http://schemas.microsoft.com/office/drawing/2014/main" id="{F5FEECA0-4820-5C4E-B023-715E911C99EF}"/>
                </a:ext>
              </a:extLst>
            </p:cNvPr>
            <p:cNvGrpSpPr/>
            <p:nvPr/>
          </p:nvGrpSpPr>
          <p:grpSpPr>
            <a:xfrm>
              <a:off x="3890058" y="1252941"/>
              <a:ext cx="1893877" cy="1895507"/>
              <a:chOff x="-1" y="-1"/>
              <a:chExt cx="1893876" cy="1895506"/>
            </a:xfrm>
          </p:grpSpPr>
          <p:sp>
            <p:nvSpPr>
              <p:cNvPr id="37" name="Shape 1836">
                <a:extLst>
                  <a:ext uri="{FF2B5EF4-FFF2-40B4-BE49-F238E27FC236}">
                    <a16:creationId xmlns:a16="http://schemas.microsoft.com/office/drawing/2014/main" id="{9F3D0AB9-8EA8-EB4B-B31B-1DEA46B7E097}"/>
                  </a:ext>
                </a:extLst>
              </p:cNvPr>
              <p:cNvSpPr/>
              <p:nvPr/>
            </p:nvSpPr>
            <p:spPr>
              <a:xfrm>
                <a:off x="206273" y="82530"/>
                <a:ext cx="1523872" cy="1523872"/>
              </a:xfrm>
              <a:prstGeom prst="ellipse">
                <a:avLst/>
              </a:prstGeom>
              <a:solidFill>
                <a:srgbClr val="00B050">
                  <a:alpha val="5299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8" name="Shape 1837">
                <a:extLst>
                  <a:ext uri="{FF2B5EF4-FFF2-40B4-BE49-F238E27FC236}">
                    <a16:creationId xmlns:a16="http://schemas.microsoft.com/office/drawing/2014/main" id="{2FE2C6D8-8EDB-3F49-B190-D8D23FA11319}"/>
                  </a:ext>
                </a:extLst>
              </p:cNvPr>
              <p:cNvSpPr/>
              <p:nvPr/>
            </p:nvSpPr>
            <p:spPr>
              <a:xfrm>
                <a:off x="856148" y="-1"/>
                <a:ext cx="922999" cy="923000"/>
              </a:xfrm>
              <a:prstGeom prst="ellipse">
                <a:avLst/>
              </a:prstGeom>
              <a:solidFill>
                <a:srgbClr val="00B05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9" name="Shape 1838">
                <a:extLst>
                  <a:ext uri="{FF2B5EF4-FFF2-40B4-BE49-F238E27FC236}">
                    <a16:creationId xmlns:a16="http://schemas.microsoft.com/office/drawing/2014/main" id="{C7ADCE9F-23CB-CB49-9BED-66F17C257850}"/>
                  </a:ext>
                </a:extLst>
              </p:cNvPr>
              <p:cNvSpPr/>
              <p:nvPr/>
            </p:nvSpPr>
            <p:spPr>
              <a:xfrm>
                <a:off x="-1" y="766689"/>
                <a:ext cx="1128815" cy="1128816"/>
              </a:xfrm>
              <a:prstGeom prst="ellipse">
                <a:avLst/>
              </a:prstGeom>
              <a:solidFill>
                <a:srgbClr val="00B05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0" name="Shape 183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844AE19-FDC8-3040-BE0C-F169036ECB4B}"/>
                  </a:ext>
                </a:extLst>
              </p:cNvPr>
              <p:cNvSpPr/>
              <p:nvPr/>
            </p:nvSpPr>
            <p:spPr>
              <a:xfrm>
                <a:off x="1306094" y="1125730"/>
                <a:ext cx="587781" cy="587782"/>
              </a:xfrm>
              <a:prstGeom prst="ellipse">
                <a:avLst/>
              </a:prstGeom>
              <a:solidFill>
                <a:srgbClr val="00B05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50" name="Shape 1846">
              <a:hlinkClick r:id="rId7" action="ppaction://hlinksldjump"/>
              <a:extLst>
                <a:ext uri="{FF2B5EF4-FFF2-40B4-BE49-F238E27FC236}">
                  <a16:creationId xmlns:a16="http://schemas.microsoft.com/office/drawing/2014/main" id="{9C4B1724-6D7A-DEAA-83D1-3B39FEB41F26}"/>
                </a:ext>
              </a:extLst>
            </p:cNvPr>
            <p:cNvSpPr/>
            <p:nvPr/>
          </p:nvSpPr>
          <p:spPr>
            <a:xfrm>
              <a:off x="4198951" y="1459230"/>
              <a:ext cx="1318634" cy="1265218"/>
            </a:xfrm>
            <a:prstGeom prst="ellipse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DB603230-1E4E-12F3-351E-ED9B76F3665E}"/>
              </a:ext>
            </a:extLst>
          </p:cNvPr>
          <p:cNvGrpSpPr/>
          <p:nvPr/>
        </p:nvGrpSpPr>
        <p:grpSpPr>
          <a:xfrm>
            <a:off x="1191027" y="1186267"/>
            <a:ext cx="1893876" cy="1895505"/>
            <a:chOff x="1142263" y="1252942"/>
            <a:chExt cx="1893876" cy="1895505"/>
          </a:xfrm>
        </p:grpSpPr>
        <p:grpSp>
          <p:nvGrpSpPr>
            <p:cNvPr id="51" name="Group 1856">
              <a:extLst>
                <a:ext uri="{FF2B5EF4-FFF2-40B4-BE49-F238E27FC236}">
                  <a16:creationId xmlns:a16="http://schemas.microsoft.com/office/drawing/2014/main" id="{435D1594-DBF3-FF40-81F0-DDE1E651B7F0}"/>
                </a:ext>
              </a:extLst>
            </p:cNvPr>
            <p:cNvGrpSpPr/>
            <p:nvPr/>
          </p:nvGrpSpPr>
          <p:grpSpPr>
            <a:xfrm>
              <a:off x="1142263" y="1252942"/>
              <a:ext cx="1893876" cy="1895505"/>
              <a:chOff x="0" y="0"/>
              <a:chExt cx="1893874" cy="1895504"/>
            </a:xfrm>
          </p:grpSpPr>
          <p:sp>
            <p:nvSpPr>
              <p:cNvPr id="52" name="Shape 1852">
                <a:extLst>
                  <a:ext uri="{FF2B5EF4-FFF2-40B4-BE49-F238E27FC236}">
                    <a16:creationId xmlns:a16="http://schemas.microsoft.com/office/drawing/2014/main" id="{D0C435AF-8611-804E-8BA4-5BC05F31298E}"/>
                  </a:ext>
                </a:extLst>
              </p:cNvPr>
              <p:cNvSpPr/>
              <p:nvPr/>
            </p:nvSpPr>
            <p:spPr>
              <a:xfrm>
                <a:off x="206273" y="82530"/>
                <a:ext cx="1523872" cy="1523872"/>
              </a:xfrm>
              <a:prstGeom prst="ellipse">
                <a:avLst/>
              </a:prstGeom>
              <a:solidFill>
                <a:schemeClr val="accent2">
                  <a:alpha val="52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3" name="Shape 1853">
                <a:extLst>
                  <a:ext uri="{FF2B5EF4-FFF2-40B4-BE49-F238E27FC236}">
                    <a16:creationId xmlns:a16="http://schemas.microsoft.com/office/drawing/2014/main" id="{E93F08FC-8F89-324C-A2BA-2684AE471636}"/>
                  </a:ext>
                </a:extLst>
              </p:cNvPr>
              <p:cNvSpPr/>
              <p:nvPr/>
            </p:nvSpPr>
            <p:spPr>
              <a:xfrm>
                <a:off x="856148" y="-1"/>
                <a:ext cx="922999" cy="923000"/>
              </a:xfrm>
              <a:prstGeom prst="ellipse">
                <a:avLst/>
              </a:prstGeom>
              <a:solidFill>
                <a:schemeClr val="accent2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54" name="Shape 1854">
                <a:extLst>
                  <a:ext uri="{FF2B5EF4-FFF2-40B4-BE49-F238E27FC236}">
                    <a16:creationId xmlns:a16="http://schemas.microsoft.com/office/drawing/2014/main" id="{9A069231-9075-304B-A793-7D9891C47B1D}"/>
                  </a:ext>
                </a:extLst>
              </p:cNvPr>
              <p:cNvSpPr/>
              <p:nvPr/>
            </p:nvSpPr>
            <p:spPr>
              <a:xfrm>
                <a:off x="-1" y="766689"/>
                <a:ext cx="1128815" cy="1128816"/>
              </a:xfrm>
              <a:prstGeom prst="ellipse">
                <a:avLst/>
              </a:prstGeom>
              <a:solidFill>
                <a:schemeClr val="accent2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5" name="Shape 1855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EF788CA7-18D3-E345-97C1-65E9A437C3C8}"/>
                  </a:ext>
                </a:extLst>
              </p:cNvPr>
              <p:cNvSpPr/>
              <p:nvPr/>
            </p:nvSpPr>
            <p:spPr>
              <a:xfrm>
                <a:off x="1306094" y="1125730"/>
                <a:ext cx="587781" cy="587782"/>
              </a:xfrm>
              <a:prstGeom prst="ellipse">
                <a:avLst/>
              </a:prstGeom>
              <a:solidFill>
                <a:schemeClr val="accent2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52" name="Shape 1846">
              <a:hlinkClick r:id="rId9" action="ppaction://hlinksldjump"/>
              <a:extLst>
                <a:ext uri="{FF2B5EF4-FFF2-40B4-BE49-F238E27FC236}">
                  <a16:creationId xmlns:a16="http://schemas.microsoft.com/office/drawing/2014/main" id="{E3B463CC-05A4-A9E9-3A26-A11CE83D84FA}"/>
                </a:ext>
              </a:extLst>
            </p:cNvPr>
            <p:cNvSpPr/>
            <p:nvPr/>
          </p:nvSpPr>
          <p:spPr>
            <a:xfrm>
              <a:off x="1461268" y="1458276"/>
              <a:ext cx="1318634" cy="1265218"/>
            </a:xfrm>
            <a:prstGeom prst="ellipse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CEF6B2E6-20F8-DC8F-04F3-F7E678894562}"/>
              </a:ext>
            </a:extLst>
          </p:cNvPr>
          <p:cNvGrpSpPr/>
          <p:nvPr/>
        </p:nvGrpSpPr>
        <p:grpSpPr>
          <a:xfrm>
            <a:off x="1188895" y="4123056"/>
            <a:ext cx="1893876" cy="1895505"/>
            <a:chOff x="1139393" y="3915629"/>
            <a:chExt cx="1893876" cy="1895505"/>
          </a:xfrm>
        </p:grpSpPr>
        <p:grpSp>
          <p:nvGrpSpPr>
            <p:cNvPr id="123" name="Group 1856">
              <a:extLst>
                <a:ext uri="{FF2B5EF4-FFF2-40B4-BE49-F238E27FC236}">
                  <a16:creationId xmlns:a16="http://schemas.microsoft.com/office/drawing/2014/main" id="{5A462261-02A0-7EFE-15D4-525CDBD5A688}"/>
                </a:ext>
              </a:extLst>
            </p:cNvPr>
            <p:cNvGrpSpPr/>
            <p:nvPr/>
          </p:nvGrpSpPr>
          <p:grpSpPr>
            <a:xfrm>
              <a:off x="1139393" y="3915629"/>
              <a:ext cx="1893876" cy="1895505"/>
              <a:chOff x="0" y="0"/>
              <a:chExt cx="1893874" cy="1895504"/>
            </a:xfrm>
          </p:grpSpPr>
          <p:sp>
            <p:nvSpPr>
              <p:cNvPr id="124" name="Shape 1852">
                <a:extLst>
                  <a:ext uri="{FF2B5EF4-FFF2-40B4-BE49-F238E27FC236}">
                    <a16:creationId xmlns:a16="http://schemas.microsoft.com/office/drawing/2014/main" id="{02BC0504-0A57-70E3-DAA6-E37BDBEB7FFC}"/>
                  </a:ext>
                </a:extLst>
              </p:cNvPr>
              <p:cNvSpPr/>
              <p:nvPr/>
            </p:nvSpPr>
            <p:spPr>
              <a:xfrm>
                <a:off x="206273" y="82530"/>
                <a:ext cx="1523872" cy="1523872"/>
              </a:xfrm>
              <a:prstGeom prst="ellipse">
                <a:avLst/>
              </a:prstGeom>
              <a:solidFill>
                <a:srgbClr val="7030A0">
                  <a:alpha val="5299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5" name="Shape 1853">
                <a:extLst>
                  <a:ext uri="{FF2B5EF4-FFF2-40B4-BE49-F238E27FC236}">
                    <a16:creationId xmlns:a16="http://schemas.microsoft.com/office/drawing/2014/main" id="{C6F62451-32BB-6F50-2271-B201963319F7}"/>
                  </a:ext>
                </a:extLst>
              </p:cNvPr>
              <p:cNvSpPr/>
              <p:nvPr/>
            </p:nvSpPr>
            <p:spPr>
              <a:xfrm>
                <a:off x="856148" y="-1"/>
                <a:ext cx="922999" cy="923000"/>
              </a:xfrm>
              <a:prstGeom prst="ellipse">
                <a:avLst/>
              </a:prstGeom>
              <a:solidFill>
                <a:srgbClr val="7030A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6" name="Shape 1854">
                <a:extLst>
                  <a:ext uri="{FF2B5EF4-FFF2-40B4-BE49-F238E27FC236}">
                    <a16:creationId xmlns:a16="http://schemas.microsoft.com/office/drawing/2014/main" id="{C41DF976-A27E-4ABA-56EF-4440B30F9E0B}"/>
                  </a:ext>
                </a:extLst>
              </p:cNvPr>
              <p:cNvSpPr/>
              <p:nvPr/>
            </p:nvSpPr>
            <p:spPr>
              <a:xfrm>
                <a:off x="-1" y="766689"/>
                <a:ext cx="1128815" cy="1128816"/>
              </a:xfrm>
              <a:prstGeom prst="ellipse">
                <a:avLst/>
              </a:prstGeom>
              <a:solidFill>
                <a:srgbClr val="7030A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7" name="Shape 1855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DD2F9C4-288F-77A4-47E2-C9C2F9116826}"/>
                  </a:ext>
                </a:extLst>
              </p:cNvPr>
              <p:cNvSpPr/>
              <p:nvPr/>
            </p:nvSpPr>
            <p:spPr>
              <a:xfrm>
                <a:off x="1306094" y="1125730"/>
                <a:ext cx="587781" cy="587782"/>
              </a:xfrm>
              <a:prstGeom prst="ellipse">
                <a:avLst/>
              </a:prstGeom>
              <a:solidFill>
                <a:srgbClr val="7030A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54" name="Shape 1846">
              <a:hlinkClick r:id="rId11" action="ppaction://hlinksldjump"/>
              <a:extLst>
                <a:ext uri="{FF2B5EF4-FFF2-40B4-BE49-F238E27FC236}">
                  <a16:creationId xmlns:a16="http://schemas.microsoft.com/office/drawing/2014/main" id="{C511B341-A5C3-0FA3-4BE4-B42FA83667E0}"/>
                </a:ext>
              </a:extLst>
            </p:cNvPr>
            <p:cNvSpPr/>
            <p:nvPr/>
          </p:nvSpPr>
          <p:spPr>
            <a:xfrm>
              <a:off x="1447080" y="4132578"/>
              <a:ext cx="1318634" cy="1265218"/>
            </a:xfrm>
            <a:prstGeom prst="ellipse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B2D2B215-3300-BCB5-EF8F-35F10211D607}"/>
              </a:ext>
            </a:extLst>
          </p:cNvPr>
          <p:cNvGrpSpPr/>
          <p:nvPr/>
        </p:nvGrpSpPr>
        <p:grpSpPr>
          <a:xfrm>
            <a:off x="3998140" y="4123055"/>
            <a:ext cx="1893877" cy="1895507"/>
            <a:chOff x="3887188" y="3915628"/>
            <a:chExt cx="1893877" cy="1895507"/>
          </a:xfrm>
        </p:grpSpPr>
        <p:grpSp>
          <p:nvGrpSpPr>
            <p:cNvPr id="108" name="Group 1840">
              <a:extLst>
                <a:ext uri="{FF2B5EF4-FFF2-40B4-BE49-F238E27FC236}">
                  <a16:creationId xmlns:a16="http://schemas.microsoft.com/office/drawing/2014/main" id="{CEFEE527-D612-8FCC-1915-A52C0FC81788}"/>
                </a:ext>
              </a:extLst>
            </p:cNvPr>
            <p:cNvGrpSpPr/>
            <p:nvPr/>
          </p:nvGrpSpPr>
          <p:grpSpPr>
            <a:xfrm>
              <a:off x="3887188" y="3915628"/>
              <a:ext cx="1893877" cy="1895507"/>
              <a:chOff x="-1" y="-1"/>
              <a:chExt cx="1893876" cy="1895506"/>
            </a:xfrm>
          </p:grpSpPr>
          <p:sp>
            <p:nvSpPr>
              <p:cNvPr id="109" name="Shape 1836">
                <a:extLst>
                  <a:ext uri="{FF2B5EF4-FFF2-40B4-BE49-F238E27FC236}">
                    <a16:creationId xmlns:a16="http://schemas.microsoft.com/office/drawing/2014/main" id="{B0E973A2-19B8-3915-BC6C-27922CD94DFA}"/>
                  </a:ext>
                </a:extLst>
              </p:cNvPr>
              <p:cNvSpPr/>
              <p:nvPr/>
            </p:nvSpPr>
            <p:spPr>
              <a:xfrm>
                <a:off x="206273" y="82530"/>
                <a:ext cx="1523872" cy="1523872"/>
              </a:xfrm>
              <a:prstGeom prst="ellipse">
                <a:avLst/>
              </a:prstGeom>
              <a:solidFill>
                <a:srgbClr val="002060">
                  <a:alpha val="5299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0" name="Shape 1837">
                <a:extLst>
                  <a:ext uri="{FF2B5EF4-FFF2-40B4-BE49-F238E27FC236}">
                    <a16:creationId xmlns:a16="http://schemas.microsoft.com/office/drawing/2014/main" id="{EBE94598-59A6-5325-07E2-6BB6A8E54224}"/>
                  </a:ext>
                </a:extLst>
              </p:cNvPr>
              <p:cNvSpPr/>
              <p:nvPr/>
            </p:nvSpPr>
            <p:spPr>
              <a:xfrm>
                <a:off x="856148" y="-1"/>
                <a:ext cx="922999" cy="923000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1" name="Shape 1838">
                <a:extLst>
                  <a:ext uri="{FF2B5EF4-FFF2-40B4-BE49-F238E27FC236}">
                    <a16:creationId xmlns:a16="http://schemas.microsoft.com/office/drawing/2014/main" id="{ED88872F-D08A-24F2-F1FF-7CD09AD15405}"/>
                  </a:ext>
                </a:extLst>
              </p:cNvPr>
              <p:cNvSpPr/>
              <p:nvPr/>
            </p:nvSpPr>
            <p:spPr>
              <a:xfrm>
                <a:off x="-1" y="766689"/>
                <a:ext cx="1128815" cy="1128816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2" name="Shape 183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8B442A25-0120-F1DB-11A2-E4A2C5C9B470}"/>
                  </a:ext>
                </a:extLst>
              </p:cNvPr>
              <p:cNvSpPr/>
              <p:nvPr/>
            </p:nvSpPr>
            <p:spPr>
              <a:xfrm>
                <a:off x="1306094" y="1125730"/>
                <a:ext cx="587781" cy="58778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56" name="Shape 18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3EEFCF6A-F9B5-0833-0750-5C16C39BF9D9}"/>
                </a:ext>
              </a:extLst>
            </p:cNvPr>
            <p:cNvSpPr/>
            <p:nvPr/>
          </p:nvSpPr>
          <p:spPr>
            <a:xfrm>
              <a:off x="4201585" y="4123150"/>
              <a:ext cx="1318634" cy="1265218"/>
            </a:xfrm>
            <a:prstGeom prst="ellipse">
              <a:avLst/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04997028-79A8-8EE9-5765-D102A9E19F0D}"/>
              </a:ext>
            </a:extLst>
          </p:cNvPr>
          <p:cNvGrpSpPr/>
          <p:nvPr/>
        </p:nvGrpSpPr>
        <p:grpSpPr>
          <a:xfrm>
            <a:off x="6561491" y="4123056"/>
            <a:ext cx="1893875" cy="1895505"/>
            <a:chOff x="6380827" y="3915629"/>
            <a:chExt cx="1893875" cy="1895505"/>
          </a:xfrm>
        </p:grpSpPr>
        <p:grpSp>
          <p:nvGrpSpPr>
            <p:cNvPr id="113" name="Group 1845">
              <a:extLst>
                <a:ext uri="{FF2B5EF4-FFF2-40B4-BE49-F238E27FC236}">
                  <a16:creationId xmlns:a16="http://schemas.microsoft.com/office/drawing/2014/main" id="{04617796-C43F-64D4-F68B-8B2E8F3C8819}"/>
                </a:ext>
              </a:extLst>
            </p:cNvPr>
            <p:cNvGrpSpPr/>
            <p:nvPr/>
          </p:nvGrpSpPr>
          <p:grpSpPr>
            <a:xfrm>
              <a:off x="6380827" y="3915629"/>
              <a:ext cx="1893875" cy="1895505"/>
              <a:chOff x="0" y="0"/>
              <a:chExt cx="1893874" cy="1895504"/>
            </a:xfrm>
          </p:grpSpPr>
          <p:sp>
            <p:nvSpPr>
              <p:cNvPr id="114" name="Shape 1841">
                <a:extLst>
                  <a:ext uri="{FF2B5EF4-FFF2-40B4-BE49-F238E27FC236}">
                    <a16:creationId xmlns:a16="http://schemas.microsoft.com/office/drawing/2014/main" id="{CCFBDC54-16E7-64F1-FB8D-1D45BEE69256}"/>
                  </a:ext>
                </a:extLst>
              </p:cNvPr>
              <p:cNvSpPr/>
              <p:nvPr/>
            </p:nvSpPr>
            <p:spPr>
              <a:xfrm>
                <a:off x="206273" y="82530"/>
                <a:ext cx="1523872" cy="1523872"/>
              </a:xfrm>
              <a:prstGeom prst="ellipse">
                <a:avLst/>
              </a:prstGeom>
              <a:solidFill>
                <a:srgbClr val="FF0000">
                  <a:alpha val="5299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5" name="Shape 1842">
                <a:extLst>
                  <a:ext uri="{FF2B5EF4-FFF2-40B4-BE49-F238E27FC236}">
                    <a16:creationId xmlns:a16="http://schemas.microsoft.com/office/drawing/2014/main" id="{3F72C932-CA10-EF73-5A51-6A867FD792CE}"/>
                  </a:ext>
                </a:extLst>
              </p:cNvPr>
              <p:cNvSpPr/>
              <p:nvPr/>
            </p:nvSpPr>
            <p:spPr>
              <a:xfrm>
                <a:off x="856148" y="-1"/>
                <a:ext cx="922999" cy="923000"/>
              </a:xfrm>
              <a:prstGeom prst="ellipse">
                <a:avLst/>
              </a:prstGeom>
              <a:solidFill>
                <a:srgbClr val="FF000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6" name="Shape 1843">
                <a:extLst>
                  <a:ext uri="{FF2B5EF4-FFF2-40B4-BE49-F238E27FC236}">
                    <a16:creationId xmlns:a16="http://schemas.microsoft.com/office/drawing/2014/main" id="{FAB18DD1-6E32-20C0-1AAE-EB8F65CF9CE0}"/>
                  </a:ext>
                </a:extLst>
              </p:cNvPr>
              <p:cNvSpPr/>
              <p:nvPr/>
            </p:nvSpPr>
            <p:spPr>
              <a:xfrm>
                <a:off x="-1" y="766689"/>
                <a:ext cx="1128815" cy="1128816"/>
              </a:xfrm>
              <a:prstGeom prst="ellipse">
                <a:avLst/>
              </a:prstGeom>
              <a:solidFill>
                <a:srgbClr val="FF000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17" name="Shape 1844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F1B2F53B-862D-B529-5CE8-CE45B8B69E57}"/>
                  </a:ext>
                </a:extLst>
              </p:cNvPr>
              <p:cNvSpPr/>
              <p:nvPr/>
            </p:nvSpPr>
            <p:spPr>
              <a:xfrm>
                <a:off x="1306094" y="1125730"/>
                <a:ext cx="587781" cy="587782"/>
              </a:xfrm>
              <a:prstGeom prst="ellipse">
                <a:avLst/>
              </a:prstGeom>
              <a:solidFill>
                <a:srgbClr val="FF000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58" name="Shape 1846">
              <a:hlinkClick r:id="rId15" action="ppaction://hlinksldjump"/>
              <a:extLst>
                <a:ext uri="{FF2B5EF4-FFF2-40B4-BE49-F238E27FC236}">
                  <a16:creationId xmlns:a16="http://schemas.microsoft.com/office/drawing/2014/main" id="{74C0318E-809B-AE48-2A80-D383EB439720}"/>
                </a:ext>
              </a:extLst>
            </p:cNvPr>
            <p:cNvSpPr/>
            <p:nvPr/>
          </p:nvSpPr>
          <p:spPr>
            <a:xfrm>
              <a:off x="6699003" y="4132675"/>
              <a:ext cx="1318634" cy="1265218"/>
            </a:xfrm>
            <a:prstGeom prst="ellipse">
              <a:avLst/>
            </a:prstGeom>
            <a:blipFill dpi="0"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0BCB56F6-9708-E637-C3B9-F4C71C1D50B0}"/>
              </a:ext>
            </a:extLst>
          </p:cNvPr>
          <p:cNvGrpSpPr/>
          <p:nvPr/>
        </p:nvGrpSpPr>
        <p:grpSpPr>
          <a:xfrm>
            <a:off x="9276920" y="4123057"/>
            <a:ext cx="1893875" cy="1895505"/>
            <a:chOff x="9213068" y="3915629"/>
            <a:chExt cx="1893875" cy="1895505"/>
          </a:xfrm>
        </p:grpSpPr>
        <p:grpSp>
          <p:nvGrpSpPr>
            <p:cNvPr id="118" name="Group 1850">
              <a:extLst>
                <a:ext uri="{FF2B5EF4-FFF2-40B4-BE49-F238E27FC236}">
                  <a16:creationId xmlns:a16="http://schemas.microsoft.com/office/drawing/2014/main" id="{1A5AB83F-1E43-088D-083D-A9F5255958AE}"/>
                </a:ext>
              </a:extLst>
            </p:cNvPr>
            <p:cNvGrpSpPr/>
            <p:nvPr/>
          </p:nvGrpSpPr>
          <p:grpSpPr>
            <a:xfrm>
              <a:off x="9213068" y="3915629"/>
              <a:ext cx="1893875" cy="1895505"/>
              <a:chOff x="0" y="0"/>
              <a:chExt cx="1893874" cy="1895504"/>
            </a:xfrm>
          </p:grpSpPr>
          <p:sp>
            <p:nvSpPr>
              <p:cNvPr id="119" name="Shape 1846">
                <a:extLst>
                  <a:ext uri="{FF2B5EF4-FFF2-40B4-BE49-F238E27FC236}">
                    <a16:creationId xmlns:a16="http://schemas.microsoft.com/office/drawing/2014/main" id="{BAFECBA9-1ADC-DE2B-654D-254B2BF4568A}"/>
                  </a:ext>
                </a:extLst>
              </p:cNvPr>
              <p:cNvSpPr/>
              <p:nvPr/>
            </p:nvSpPr>
            <p:spPr>
              <a:xfrm>
                <a:off x="206273" y="82530"/>
                <a:ext cx="1523872" cy="1523872"/>
              </a:xfrm>
              <a:prstGeom prst="ellipse">
                <a:avLst/>
              </a:prstGeom>
              <a:solidFill>
                <a:schemeClr val="accent6">
                  <a:alpha val="5299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0" name="Shape 1847">
                <a:extLst>
                  <a:ext uri="{FF2B5EF4-FFF2-40B4-BE49-F238E27FC236}">
                    <a16:creationId xmlns:a16="http://schemas.microsoft.com/office/drawing/2014/main" id="{711222D4-F534-C9FE-EF25-440BC8BB4CEF}"/>
                  </a:ext>
                </a:extLst>
              </p:cNvPr>
              <p:cNvSpPr/>
              <p:nvPr/>
            </p:nvSpPr>
            <p:spPr>
              <a:xfrm>
                <a:off x="856148" y="-1"/>
                <a:ext cx="922999" cy="923000"/>
              </a:xfrm>
              <a:prstGeom prst="ellipse">
                <a:avLst/>
              </a:prstGeom>
              <a:solidFill>
                <a:schemeClr val="accent6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1" name="Shape 1848">
                <a:extLst>
                  <a:ext uri="{FF2B5EF4-FFF2-40B4-BE49-F238E27FC236}">
                    <a16:creationId xmlns:a16="http://schemas.microsoft.com/office/drawing/2014/main" id="{AB002D75-B63A-782F-F22F-8438DF389B6F}"/>
                  </a:ext>
                </a:extLst>
              </p:cNvPr>
              <p:cNvSpPr/>
              <p:nvPr/>
            </p:nvSpPr>
            <p:spPr>
              <a:xfrm>
                <a:off x="-1" y="766689"/>
                <a:ext cx="1128815" cy="1128816"/>
              </a:xfrm>
              <a:prstGeom prst="ellipse">
                <a:avLst/>
              </a:prstGeom>
              <a:solidFill>
                <a:schemeClr val="accent6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22" name="Shape 184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ADF68854-7B83-A34F-333B-80FB184863DA}"/>
                  </a:ext>
                </a:extLst>
              </p:cNvPr>
              <p:cNvSpPr/>
              <p:nvPr/>
            </p:nvSpPr>
            <p:spPr>
              <a:xfrm>
                <a:off x="1306094" y="1125730"/>
                <a:ext cx="587781" cy="587782"/>
              </a:xfrm>
              <a:prstGeom prst="ellipse">
                <a:avLst/>
              </a:prstGeom>
              <a:solidFill>
                <a:schemeClr val="accent6">
                  <a:alpha val="41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60" name="Shape 1846">
              <a:hlinkClick r:id="rId17" action="ppaction://hlinksldjump"/>
              <a:extLst>
                <a:ext uri="{FF2B5EF4-FFF2-40B4-BE49-F238E27FC236}">
                  <a16:creationId xmlns:a16="http://schemas.microsoft.com/office/drawing/2014/main" id="{C0EB1C6F-D119-4372-2F5C-F356D0AC1E80}"/>
                </a:ext>
              </a:extLst>
            </p:cNvPr>
            <p:cNvSpPr/>
            <p:nvPr/>
          </p:nvSpPr>
          <p:spPr>
            <a:xfrm>
              <a:off x="9531485" y="4133871"/>
              <a:ext cx="1318634" cy="1265218"/>
            </a:xfrm>
            <a:prstGeom prst="ellipse">
              <a:avLst/>
            </a:prstGeom>
            <a:blipFill dpi="0"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Рисунок 2" descr="Дом со сплошной заливкой">
            <a:hlinkClick r:id="rId19" action="ppaction://hlinksldjump"/>
            <a:extLst>
              <a:ext uri="{FF2B5EF4-FFF2-40B4-BE49-F238E27FC236}">
                <a16:creationId xmlns:a16="http://schemas.microsoft.com/office/drawing/2014/main" id="{72C122F6-A006-6174-228E-1831AA1083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4" name="Рисунок 3" descr="Назад со сплошной заливкой">
            <a:hlinkClick r:id="rId22" action="ppaction://hlinksldjump"/>
            <a:extLst>
              <a:ext uri="{FF2B5EF4-FFF2-40B4-BE49-F238E27FC236}">
                <a16:creationId xmlns:a16="http://schemas.microsoft.com/office/drawing/2014/main" id="{A4015589-63E8-4CD0-840B-1291B91E82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5" name="Рисунок 4" descr="Назад со сплошной заливкой">
            <a:hlinkClick r:id="rId9" action="ppaction://hlinksldjump"/>
            <a:extLst>
              <a:ext uri="{FF2B5EF4-FFF2-40B4-BE49-F238E27FC236}">
                <a16:creationId xmlns:a16="http://schemas.microsoft.com/office/drawing/2014/main" id="{D3488870-98EA-179B-3A26-4A3A98960A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55D2AC-5717-C593-D301-FD848B953DE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 advAuto="0"/>
      <p:bldP spid="59" grpId="0" animBg="1" advAuto="0"/>
      <p:bldP spid="61" grpId="0" animBg="1" advAuto="0"/>
      <p:bldP spid="63" grpId="0" animBg="1" advAuto="0"/>
      <p:bldP spid="128" grpId="0" animBg="1" advAuto="0"/>
      <p:bldP spid="129" grpId="0" animBg="1" advAuto="0"/>
      <p:bldP spid="130" grpId="0" animBg="1" advAuto="0"/>
      <p:bldP spid="13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DDC8A-B139-A703-18FC-365AACCE0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E51E7-0E82-1581-7D0F-C96EA437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400" b="1" dirty="0">
                <a:solidFill>
                  <a:schemeClr val="accent2"/>
                </a:solidFill>
                <a:cs typeface="+mn-ea"/>
                <a:sym typeface="+mn-lt"/>
              </a:rPr>
              <a:t>1. </a:t>
            </a:r>
            <a:r>
              <a:rPr lang="az-Latn-AZ" sz="4400" b="1" dirty="0">
                <a:solidFill>
                  <a:schemeClr val="accent2"/>
                </a:solidFill>
                <a:cs typeface="+mn-ea"/>
                <a:sym typeface="+mn-lt"/>
              </a:rPr>
              <a:t>Bərabərlik hüququ ilə tanışlıq</a:t>
            </a:r>
            <a:endParaRPr lang="en-US" sz="44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4" name="Shape 3999">
            <a:extLst>
              <a:ext uri="{FF2B5EF4-FFF2-40B4-BE49-F238E27FC236}">
                <a16:creationId xmlns:a16="http://schemas.microsoft.com/office/drawing/2014/main" id="{75AAF90E-DF01-BF50-806C-73C7FEFFAF21}"/>
              </a:ext>
            </a:extLst>
          </p:cNvPr>
          <p:cNvSpPr/>
          <p:nvPr/>
        </p:nvSpPr>
        <p:spPr>
          <a:xfrm>
            <a:off x="3846514" y="1473200"/>
            <a:ext cx="3398840" cy="1924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1340" y="15909"/>
                  <a:pt x="21340" y="15909"/>
                  <a:pt x="21340" y="15909"/>
                </a:cubicBezTo>
                <a:cubicBezTo>
                  <a:pt x="20631" y="17347"/>
                  <a:pt x="20631" y="17347"/>
                  <a:pt x="20631" y="17347"/>
                </a:cubicBezTo>
                <a:cubicBezTo>
                  <a:pt x="20562" y="17011"/>
                  <a:pt x="20544" y="16919"/>
                  <a:pt x="20458" y="16582"/>
                </a:cubicBezTo>
                <a:cubicBezTo>
                  <a:pt x="18796" y="10280"/>
                  <a:pt x="14729" y="7129"/>
                  <a:pt x="10783" y="8628"/>
                </a:cubicBezTo>
                <a:cubicBezTo>
                  <a:pt x="10506" y="3794"/>
                  <a:pt x="8204" y="0"/>
                  <a:pt x="5400" y="0"/>
                </a:cubicBezTo>
                <a:cubicBezTo>
                  <a:pt x="2423" y="0"/>
                  <a:pt x="0" y="4283"/>
                  <a:pt x="0" y="9546"/>
                </a:cubicBezTo>
                <a:cubicBezTo>
                  <a:pt x="0" y="13921"/>
                  <a:pt x="1662" y="17592"/>
                  <a:pt x="3912" y="18724"/>
                </a:cubicBezTo>
                <a:cubicBezTo>
                  <a:pt x="3912" y="18755"/>
                  <a:pt x="3912" y="18755"/>
                  <a:pt x="3912" y="18755"/>
                </a:cubicBezTo>
                <a:cubicBezTo>
                  <a:pt x="4050" y="18816"/>
                  <a:pt x="4188" y="18877"/>
                  <a:pt x="4327" y="18938"/>
                </a:cubicBezTo>
                <a:cubicBezTo>
                  <a:pt x="4327" y="18938"/>
                  <a:pt x="4344" y="18938"/>
                  <a:pt x="4344" y="18908"/>
                </a:cubicBezTo>
                <a:cubicBezTo>
                  <a:pt x="4344" y="18938"/>
                  <a:pt x="4344" y="18938"/>
                  <a:pt x="4344" y="18938"/>
                </a:cubicBezTo>
                <a:cubicBezTo>
                  <a:pt x="5244" y="15726"/>
                  <a:pt x="6802" y="12942"/>
                  <a:pt x="8844" y="11290"/>
                </a:cubicBezTo>
                <a:cubicBezTo>
                  <a:pt x="10038" y="10310"/>
                  <a:pt x="10835" y="10066"/>
                  <a:pt x="10852" y="10066"/>
                </a:cubicBezTo>
                <a:cubicBezTo>
                  <a:pt x="14763" y="8505"/>
                  <a:pt x="18727" y="11320"/>
                  <a:pt x="20440" y="17500"/>
                </a:cubicBezTo>
                <a:cubicBezTo>
                  <a:pt x="19333" y="17531"/>
                  <a:pt x="19333" y="17531"/>
                  <a:pt x="19333" y="17531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5" name="Shape 4000">
            <a:extLst>
              <a:ext uri="{FF2B5EF4-FFF2-40B4-BE49-F238E27FC236}">
                <a16:creationId xmlns:a16="http://schemas.microsoft.com/office/drawing/2014/main" id="{414C1E3A-02C4-B3A3-57BB-C33BB507A8E2}"/>
              </a:ext>
            </a:extLst>
          </p:cNvPr>
          <p:cNvSpPr/>
          <p:nvPr/>
        </p:nvSpPr>
        <p:spPr>
          <a:xfrm>
            <a:off x="6496052" y="1506540"/>
            <a:ext cx="1918168" cy="340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600" extrusionOk="0">
                <a:moveTo>
                  <a:pt x="0" y="21600"/>
                </a:moveTo>
                <a:cubicBezTo>
                  <a:pt x="5699" y="21341"/>
                  <a:pt x="5699" y="21341"/>
                  <a:pt x="5699" y="21341"/>
                </a:cubicBezTo>
                <a:cubicBezTo>
                  <a:pt x="4228" y="20614"/>
                  <a:pt x="4228" y="20614"/>
                  <a:pt x="4228" y="20614"/>
                </a:cubicBezTo>
                <a:cubicBezTo>
                  <a:pt x="4565" y="20545"/>
                  <a:pt x="4657" y="20528"/>
                  <a:pt x="4994" y="20441"/>
                </a:cubicBezTo>
                <a:cubicBezTo>
                  <a:pt x="11336" y="18798"/>
                  <a:pt x="14461" y="14717"/>
                  <a:pt x="12960" y="10774"/>
                </a:cubicBezTo>
                <a:cubicBezTo>
                  <a:pt x="17801" y="10515"/>
                  <a:pt x="21600" y="8197"/>
                  <a:pt x="21569" y="5396"/>
                </a:cubicBezTo>
                <a:cubicBezTo>
                  <a:pt x="21569" y="2421"/>
                  <a:pt x="17280" y="0"/>
                  <a:pt x="12010" y="0"/>
                </a:cubicBezTo>
                <a:cubicBezTo>
                  <a:pt x="7629" y="17"/>
                  <a:pt x="3952" y="1660"/>
                  <a:pt x="2819" y="3926"/>
                </a:cubicBezTo>
                <a:cubicBezTo>
                  <a:pt x="2819" y="3926"/>
                  <a:pt x="2819" y="3926"/>
                  <a:pt x="2819" y="3926"/>
                </a:cubicBezTo>
                <a:cubicBezTo>
                  <a:pt x="2757" y="4064"/>
                  <a:pt x="2696" y="4202"/>
                  <a:pt x="2635" y="4341"/>
                </a:cubicBezTo>
                <a:cubicBezTo>
                  <a:pt x="2635" y="4341"/>
                  <a:pt x="2635" y="4341"/>
                  <a:pt x="2635" y="4341"/>
                </a:cubicBezTo>
                <a:cubicBezTo>
                  <a:pt x="2635" y="4358"/>
                  <a:pt x="2635" y="4358"/>
                  <a:pt x="2635" y="4358"/>
                </a:cubicBezTo>
                <a:cubicBezTo>
                  <a:pt x="5852" y="5257"/>
                  <a:pt x="8609" y="6814"/>
                  <a:pt x="10294" y="8854"/>
                </a:cubicBezTo>
                <a:cubicBezTo>
                  <a:pt x="11275" y="10030"/>
                  <a:pt x="11520" y="10826"/>
                  <a:pt x="11520" y="10843"/>
                </a:cubicBezTo>
                <a:cubicBezTo>
                  <a:pt x="13083" y="14769"/>
                  <a:pt x="10264" y="18729"/>
                  <a:pt x="4106" y="20441"/>
                </a:cubicBezTo>
                <a:cubicBezTo>
                  <a:pt x="4075" y="19335"/>
                  <a:pt x="4075" y="19335"/>
                  <a:pt x="4075" y="19335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B050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solidFill>
                <a:srgbClr val="00B050"/>
              </a:solidFill>
              <a:cs typeface="+mn-ea"/>
              <a:sym typeface="+mn-lt"/>
            </a:endParaRPr>
          </a:p>
        </p:txBody>
      </p:sp>
      <p:sp>
        <p:nvSpPr>
          <p:cNvPr id="6" name="Shape 4001">
            <a:extLst>
              <a:ext uri="{FF2B5EF4-FFF2-40B4-BE49-F238E27FC236}">
                <a16:creationId xmlns:a16="http://schemas.microsoft.com/office/drawing/2014/main" id="{E842F4ED-FD28-C8A5-272A-00029C122D20}"/>
              </a:ext>
            </a:extLst>
          </p:cNvPr>
          <p:cNvSpPr/>
          <p:nvPr/>
        </p:nvSpPr>
        <p:spPr>
          <a:xfrm>
            <a:off x="4983165" y="4210053"/>
            <a:ext cx="3439233" cy="1815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385" extrusionOk="0">
                <a:moveTo>
                  <a:pt x="0" y="0"/>
                </a:moveTo>
                <a:cubicBezTo>
                  <a:pt x="391" y="5938"/>
                  <a:pt x="391" y="5938"/>
                  <a:pt x="391" y="5938"/>
                </a:cubicBezTo>
                <a:cubicBezTo>
                  <a:pt x="1054" y="4365"/>
                  <a:pt x="1054" y="4365"/>
                  <a:pt x="1054" y="4365"/>
                </a:cubicBezTo>
                <a:cubicBezTo>
                  <a:pt x="1123" y="4718"/>
                  <a:pt x="1140" y="4814"/>
                  <a:pt x="1242" y="5135"/>
                </a:cubicBezTo>
                <a:cubicBezTo>
                  <a:pt x="3010" y="11651"/>
                  <a:pt x="7075" y="14635"/>
                  <a:pt x="10919" y="12774"/>
                </a:cubicBezTo>
                <a:cubicBezTo>
                  <a:pt x="11293" y="17813"/>
                  <a:pt x="13640" y="21600"/>
                  <a:pt x="16396" y="21375"/>
                </a:cubicBezTo>
                <a:cubicBezTo>
                  <a:pt x="19321" y="21151"/>
                  <a:pt x="21600" y="16497"/>
                  <a:pt x="21481" y="10944"/>
                </a:cubicBezTo>
                <a:cubicBezTo>
                  <a:pt x="21379" y="6387"/>
                  <a:pt x="19678" y="2664"/>
                  <a:pt x="17433" y="1637"/>
                </a:cubicBezTo>
                <a:cubicBezTo>
                  <a:pt x="17433" y="1637"/>
                  <a:pt x="17433" y="1637"/>
                  <a:pt x="17433" y="1637"/>
                </a:cubicBezTo>
                <a:cubicBezTo>
                  <a:pt x="17297" y="1573"/>
                  <a:pt x="17161" y="1508"/>
                  <a:pt x="17008" y="1476"/>
                </a:cubicBezTo>
                <a:cubicBezTo>
                  <a:pt x="17008" y="1476"/>
                  <a:pt x="17008" y="1476"/>
                  <a:pt x="17008" y="1476"/>
                </a:cubicBezTo>
                <a:cubicBezTo>
                  <a:pt x="17008" y="1476"/>
                  <a:pt x="17008" y="1476"/>
                  <a:pt x="16991" y="1476"/>
                </a:cubicBezTo>
                <a:cubicBezTo>
                  <a:pt x="16191" y="4911"/>
                  <a:pt x="14729" y="7927"/>
                  <a:pt x="12756" y="9821"/>
                </a:cubicBezTo>
                <a:cubicBezTo>
                  <a:pt x="11616" y="10944"/>
                  <a:pt x="10834" y="11265"/>
                  <a:pt x="10817" y="11265"/>
                </a:cubicBezTo>
                <a:cubicBezTo>
                  <a:pt x="7007" y="13191"/>
                  <a:pt x="3061" y="10527"/>
                  <a:pt x="1225" y="4204"/>
                </a:cubicBezTo>
                <a:cubicBezTo>
                  <a:pt x="2313" y="4076"/>
                  <a:pt x="2313" y="4076"/>
                  <a:pt x="2313" y="40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7" name="Shape 4002">
            <a:extLst>
              <a:ext uri="{FF2B5EF4-FFF2-40B4-BE49-F238E27FC236}">
                <a16:creationId xmlns:a16="http://schemas.microsoft.com/office/drawing/2014/main" id="{01A8D0B9-97A3-DF8E-DE18-EBCFBDD1EFB2}"/>
              </a:ext>
            </a:extLst>
          </p:cNvPr>
          <p:cNvSpPr/>
          <p:nvPr/>
        </p:nvSpPr>
        <p:spPr>
          <a:xfrm>
            <a:off x="3856830" y="2670177"/>
            <a:ext cx="1812135" cy="3439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5" h="21470" extrusionOk="0">
                <a:moveTo>
                  <a:pt x="21385" y="0"/>
                </a:moveTo>
                <a:cubicBezTo>
                  <a:pt x="15439" y="391"/>
                  <a:pt x="15439" y="391"/>
                  <a:pt x="15439" y="391"/>
                </a:cubicBezTo>
                <a:cubicBezTo>
                  <a:pt x="17014" y="1054"/>
                  <a:pt x="17014" y="1054"/>
                  <a:pt x="17014" y="1054"/>
                </a:cubicBezTo>
                <a:cubicBezTo>
                  <a:pt x="16660" y="1139"/>
                  <a:pt x="16564" y="1156"/>
                  <a:pt x="16210" y="1241"/>
                </a:cubicBezTo>
                <a:cubicBezTo>
                  <a:pt x="9717" y="3008"/>
                  <a:pt x="6760" y="7070"/>
                  <a:pt x="8624" y="10927"/>
                </a:cubicBezTo>
                <a:cubicBezTo>
                  <a:pt x="3546" y="11301"/>
                  <a:pt x="-215" y="13647"/>
                  <a:pt x="10" y="16400"/>
                </a:cubicBezTo>
                <a:cubicBezTo>
                  <a:pt x="235" y="19323"/>
                  <a:pt x="4896" y="21600"/>
                  <a:pt x="10456" y="21464"/>
                </a:cubicBezTo>
                <a:cubicBezTo>
                  <a:pt x="15021" y="21362"/>
                  <a:pt x="18749" y="19663"/>
                  <a:pt x="19778" y="17419"/>
                </a:cubicBezTo>
                <a:cubicBezTo>
                  <a:pt x="19778" y="17419"/>
                  <a:pt x="19778" y="17419"/>
                  <a:pt x="19778" y="17419"/>
                </a:cubicBezTo>
                <a:cubicBezTo>
                  <a:pt x="19842" y="17283"/>
                  <a:pt x="19906" y="17147"/>
                  <a:pt x="19939" y="16994"/>
                </a:cubicBezTo>
                <a:cubicBezTo>
                  <a:pt x="19939" y="16994"/>
                  <a:pt x="19939" y="16994"/>
                  <a:pt x="19939" y="16994"/>
                </a:cubicBezTo>
                <a:cubicBezTo>
                  <a:pt x="19939" y="16994"/>
                  <a:pt x="19939" y="16994"/>
                  <a:pt x="19939" y="16977"/>
                </a:cubicBezTo>
                <a:cubicBezTo>
                  <a:pt x="16499" y="16179"/>
                  <a:pt x="13478" y="14717"/>
                  <a:pt x="11549" y="12746"/>
                </a:cubicBezTo>
                <a:cubicBezTo>
                  <a:pt x="10424" y="11607"/>
                  <a:pt x="10135" y="10825"/>
                  <a:pt x="10135" y="10808"/>
                </a:cubicBezTo>
                <a:cubicBezTo>
                  <a:pt x="8174" y="7002"/>
                  <a:pt x="10842" y="3059"/>
                  <a:pt x="17174" y="1224"/>
                </a:cubicBezTo>
                <a:cubicBezTo>
                  <a:pt x="17303" y="2311"/>
                  <a:pt x="17303" y="2311"/>
                  <a:pt x="17303" y="2311"/>
                </a:cubicBezTo>
                <a:lnTo>
                  <a:pt x="21385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grpSp>
        <p:nvGrpSpPr>
          <p:cNvPr id="20" name="Group 4019">
            <a:extLst>
              <a:ext uri="{FF2B5EF4-FFF2-40B4-BE49-F238E27FC236}">
                <a16:creationId xmlns:a16="http://schemas.microsoft.com/office/drawing/2014/main" id="{E272AF28-489A-1E84-5A12-FE43BEF612F5}"/>
              </a:ext>
            </a:extLst>
          </p:cNvPr>
          <p:cNvGrpSpPr/>
          <p:nvPr/>
        </p:nvGrpSpPr>
        <p:grpSpPr>
          <a:xfrm>
            <a:off x="542925" y="1731366"/>
            <a:ext cx="3221365" cy="919497"/>
            <a:chOff x="-1107975" y="0"/>
            <a:chExt cx="3221364" cy="919496"/>
          </a:xfrm>
        </p:grpSpPr>
        <p:sp>
          <p:nvSpPr>
            <p:cNvPr id="21" name="Shape 4017">
              <a:extLst>
                <a:ext uri="{FF2B5EF4-FFF2-40B4-BE49-F238E27FC236}">
                  <a16:creationId xmlns:a16="http://schemas.microsoft.com/office/drawing/2014/main" id="{CC3BB105-6B12-1472-5052-B49911F43EA8}"/>
                </a:ext>
              </a:extLst>
            </p:cNvPr>
            <p:cNvSpPr/>
            <p:nvPr/>
          </p:nvSpPr>
          <p:spPr>
            <a:xfrm>
              <a:off x="-1107975" y="301766"/>
              <a:ext cx="3221364" cy="617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dirty="0">
                  <a:cs typeface="+mn-ea"/>
                  <a:sym typeface="+mn-lt"/>
                </a:rPr>
                <a:t>İ</a:t>
              </a:r>
              <a:r>
                <a:rPr lang="en-US" sz="1200" dirty="0" err="1">
                  <a:cs typeface="+mn-ea"/>
                  <a:sym typeface="+mn-lt"/>
                </a:rPr>
                <a:t>nsan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hüquqlarının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əsasını</a:t>
              </a:r>
              <a:r>
                <a:rPr lang="az-Latn-AZ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təşkil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edir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və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hər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bir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fərd</a:t>
              </a:r>
              <a:r>
                <a:rPr lang="az-Latn-AZ" sz="1200" dirty="0">
                  <a:cs typeface="+mn-ea"/>
                  <a:sym typeface="+mn-lt"/>
                </a:rPr>
                <a:t>ə </a:t>
              </a:r>
              <a:r>
                <a:rPr lang="en-US" sz="1200" dirty="0" err="1">
                  <a:cs typeface="+mn-ea"/>
                  <a:sym typeface="+mn-lt"/>
                </a:rPr>
                <a:t>hörmətlə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yanaşmağı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təmin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edir</a:t>
              </a:r>
              <a:r>
                <a:rPr lang="en-US" sz="1200" dirty="0">
                  <a:cs typeface="+mn-ea"/>
                  <a:sym typeface="+mn-lt"/>
                </a:rPr>
                <a:t>.</a:t>
              </a:r>
              <a:endParaRPr sz="1200" dirty="0">
                <a:cs typeface="+mn-ea"/>
                <a:sym typeface="+mn-lt"/>
              </a:endParaRPr>
            </a:p>
          </p:txBody>
        </p:sp>
        <p:sp>
          <p:nvSpPr>
            <p:cNvPr id="22" name="Shape 4018">
              <a:extLst>
                <a:ext uri="{FF2B5EF4-FFF2-40B4-BE49-F238E27FC236}">
                  <a16:creationId xmlns:a16="http://schemas.microsoft.com/office/drawing/2014/main" id="{C38856D5-5EFD-045B-48E2-43B5A5B8A55D}"/>
                </a:ext>
              </a:extLst>
            </p:cNvPr>
            <p:cNvSpPr/>
            <p:nvPr/>
          </p:nvSpPr>
          <p:spPr>
            <a:xfrm>
              <a:off x="-401849" y="0"/>
              <a:ext cx="2515237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2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chemeClr val="accent2"/>
                  </a:solidFill>
                  <a:cs typeface="+mn-ea"/>
                  <a:sym typeface="+mn-lt"/>
                </a:rPr>
                <a:t>1.1 Bərabərlik hüququ </a:t>
              </a:r>
              <a:endParaRPr sz="2000" b="1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Group 4022">
            <a:extLst>
              <a:ext uri="{FF2B5EF4-FFF2-40B4-BE49-F238E27FC236}">
                <a16:creationId xmlns:a16="http://schemas.microsoft.com/office/drawing/2014/main" id="{19925DB1-67A4-1ED0-E8CA-A0E9C718A2C8}"/>
              </a:ext>
            </a:extLst>
          </p:cNvPr>
          <p:cNvGrpSpPr/>
          <p:nvPr/>
        </p:nvGrpSpPr>
        <p:grpSpPr>
          <a:xfrm>
            <a:off x="714375" y="4558615"/>
            <a:ext cx="3049914" cy="1196496"/>
            <a:chOff x="-936524" y="0"/>
            <a:chExt cx="3049912" cy="1196495"/>
          </a:xfrm>
        </p:grpSpPr>
        <p:sp>
          <p:nvSpPr>
            <p:cNvPr id="24" name="Shape 4020">
              <a:extLst>
                <a:ext uri="{FF2B5EF4-FFF2-40B4-BE49-F238E27FC236}">
                  <a16:creationId xmlns:a16="http://schemas.microsoft.com/office/drawing/2014/main" id="{FA49594B-0292-DEEB-647F-78E2148F8569}"/>
                </a:ext>
              </a:extLst>
            </p:cNvPr>
            <p:cNvSpPr/>
            <p:nvPr/>
          </p:nvSpPr>
          <p:spPr>
            <a:xfrm>
              <a:off x="-936524" y="301766"/>
              <a:ext cx="3049912" cy="894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en-US" sz="1200" dirty="0">
                  <a:cs typeface="+mn-ea"/>
                  <a:sym typeface="+mn-lt"/>
                </a:rPr>
                <a:t>BMT-nin </a:t>
              </a:r>
              <a:r>
                <a:rPr lang="en-US" sz="1200" dirty="0" err="1">
                  <a:cs typeface="+mn-ea"/>
                  <a:sym typeface="+mn-lt"/>
                </a:rPr>
                <a:t>İnsan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Hüquqları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üzrə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Ümumi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Bəyannaməsi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və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Avropa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İnsan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Hüquqları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Konvensiyası</a:t>
              </a:r>
              <a:r>
                <a:rPr lang="en-US" sz="1200" dirty="0">
                  <a:cs typeface="+mn-ea"/>
                  <a:sym typeface="+mn-lt"/>
                </a:rPr>
                <a:t>, </a:t>
              </a:r>
              <a:r>
                <a:rPr lang="en-US" sz="1200" dirty="0" err="1">
                  <a:cs typeface="+mn-ea"/>
                  <a:sym typeface="+mn-lt"/>
                </a:rPr>
                <a:t>bərabərlik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hüququnu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təsdiqləyir</a:t>
              </a:r>
              <a:r>
                <a:rPr lang="en-US" sz="1200" dirty="0"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25" name="Shape 4021">
              <a:extLst>
                <a:ext uri="{FF2B5EF4-FFF2-40B4-BE49-F238E27FC236}">
                  <a16:creationId xmlns:a16="http://schemas.microsoft.com/office/drawing/2014/main" id="{C4AF13C8-4542-5D53-B2B1-1C62EEEF8A2C}"/>
                </a:ext>
              </a:extLst>
            </p:cNvPr>
            <p:cNvSpPr/>
            <p:nvPr/>
          </p:nvSpPr>
          <p:spPr>
            <a:xfrm>
              <a:off x="-570997" y="0"/>
              <a:ext cx="2684385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5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5B9BD5"/>
                  </a:solidFill>
                  <a:cs typeface="+mn-ea"/>
                  <a:sym typeface="+mn-lt"/>
                </a:rPr>
                <a:t>1.4 Beynəlxalq normalar</a:t>
              </a:r>
            </a:p>
          </p:txBody>
        </p:sp>
      </p:grpSp>
      <p:grpSp>
        <p:nvGrpSpPr>
          <p:cNvPr id="26" name="Group 4025">
            <a:extLst>
              <a:ext uri="{FF2B5EF4-FFF2-40B4-BE49-F238E27FC236}">
                <a16:creationId xmlns:a16="http://schemas.microsoft.com/office/drawing/2014/main" id="{C76A3217-AED5-A766-29F3-80EA7A97B8A6}"/>
              </a:ext>
            </a:extLst>
          </p:cNvPr>
          <p:cNvGrpSpPr/>
          <p:nvPr/>
        </p:nvGrpSpPr>
        <p:grpSpPr>
          <a:xfrm>
            <a:off x="8492752" y="1445616"/>
            <a:ext cx="3089648" cy="1750494"/>
            <a:chOff x="0" y="0"/>
            <a:chExt cx="3089647" cy="1750493"/>
          </a:xfrm>
        </p:grpSpPr>
        <p:sp>
          <p:nvSpPr>
            <p:cNvPr id="27" name="Shape 4023">
              <a:extLst>
                <a:ext uri="{FF2B5EF4-FFF2-40B4-BE49-F238E27FC236}">
                  <a16:creationId xmlns:a16="http://schemas.microsoft.com/office/drawing/2014/main" id="{D26C2B1A-0AD3-912F-737E-25BF4FA0033C}"/>
                </a:ext>
              </a:extLst>
            </p:cNvPr>
            <p:cNvSpPr/>
            <p:nvPr/>
          </p:nvSpPr>
          <p:spPr>
            <a:xfrm>
              <a:off x="0" y="301766"/>
              <a:ext cx="3089647" cy="1448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dirty="0">
                  <a:cs typeface="+mn-ea"/>
                  <a:sym typeface="+mn-lt"/>
                </a:rPr>
                <a:t>Bərabərlik </a:t>
              </a:r>
              <a:r>
                <a:rPr lang="az-Latn-AZ" sz="1200" dirty="0" err="1">
                  <a:cs typeface="+mn-ea"/>
                  <a:sym typeface="+mn-lt"/>
                </a:rPr>
                <a:t>hüqununun</a:t>
              </a:r>
              <a:r>
                <a:rPr lang="az-Latn-AZ" sz="1200" dirty="0">
                  <a:cs typeface="+mn-ea"/>
                  <a:sym typeface="+mn-lt"/>
                </a:rPr>
                <a:t> p</a:t>
              </a:r>
              <a:r>
                <a:rPr lang="en-US" sz="1200" dirty="0" err="1">
                  <a:cs typeface="+mn-ea"/>
                  <a:sym typeface="+mn-lt"/>
                </a:rPr>
                <a:t>rinsip</a:t>
              </a:r>
              <a:r>
                <a:rPr lang="az-Latn-AZ" sz="1200" dirty="0" err="1">
                  <a:cs typeface="+mn-ea"/>
                  <a:sym typeface="+mn-lt"/>
                </a:rPr>
                <a:t>inə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əsasən</a:t>
              </a:r>
              <a:r>
                <a:rPr lang="en-US" sz="1200" dirty="0">
                  <a:cs typeface="+mn-ea"/>
                  <a:sym typeface="+mn-lt"/>
                </a:rPr>
                <a:t>, </a:t>
              </a:r>
              <a:r>
                <a:rPr lang="en-US" sz="1200" dirty="0" err="1">
                  <a:cs typeface="+mn-ea"/>
                  <a:sym typeface="+mn-lt"/>
                </a:rPr>
                <a:t>insanlar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irqinə</a:t>
              </a:r>
              <a:r>
                <a:rPr lang="en-US" sz="1200" dirty="0">
                  <a:cs typeface="+mn-ea"/>
                  <a:sym typeface="+mn-lt"/>
                </a:rPr>
                <a:t>, </a:t>
              </a:r>
              <a:r>
                <a:rPr lang="en-US" sz="1200" dirty="0" err="1">
                  <a:cs typeface="+mn-ea"/>
                  <a:sym typeface="+mn-lt"/>
                </a:rPr>
                <a:t>cinsinə</a:t>
              </a:r>
              <a:r>
                <a:rPr lang="en-US" sz="1200" dirty="0">
                  <a:cs typeface="+mn-ea"/>
                  <a:sym typeface="+mn-lt"/>
                </a:rPr>
                <a:t>, </a:t>
              </a:r>
              <a:r>
                <a:rPr lang="en-US" sz="1200" dirty="0" err="1">
                  <a:cs typeface="+mn-ea"/>
                  <a:sym typeface="+mn-lt"/>
                </a:rPr>
                <a:t>dininə</a:t>
              </a:r>
              <a:r>
                <a:rPr lang="en-US" sz="1200" dirty="0">
                  <a:cs typeface="+mn-ea"/>
                  <a:sym typeface="+mn-lt"/>
                </a:rPr>
                <a:t>, </a:t>
              </a:r>
              <a:r>
                <a:rPr lang="en-US" sz="1200" dirty="0" err="1">
                  <a:cs typeface="+mn-ea"/>
                  <a:sym typeface="+mn-lt"/>
                </a:rPr>
                <a:t>dilinə</a:t>
              </a:r>
              <a:r>
                <a:rPr lang="en-US" sz="1200" dirty="0">
                  <a:cs typeface="+mn-ea"/>
                  <a:sym typeface="+mn-lt"/>
                </a:rPr>
                <a:t>, </a:t>
              </a:r>
              <a:r>
                <a:rPr lang="en-US" sz="1200" dirty="0" err="1">
                  <a:cs typeface="+mn-ea"/>
                  <a:sym typeface="+mn-lt"/>
                </a:rPr>
                <a:t>sosial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statusuna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və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digər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fərqlərinə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görə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ayrı-seçkiliyə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məruz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qalmadan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bərabər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hüquqlara</a:t>
              </a:r>
              <a:r>
                <a:rPr lang="en-US" sz="1200" dirty="0">
                  <a:cs typeface="+mn-ea"/>
                  <a:sym typeface="+mn-lt"/>
                </a:rPr>
                <a:t> malik olmalıdırlar.</a:t>
              </a:r>
              <a:endParaRPr sz="1200" dirty="0">
                <a:cs typeface="+mn-ea"/>
                <a:sym typeface="+mn-lt"/>
              </a:endParaRPr>
            </a:p>
          </p:txBody>
        </p:sp>
        <p:sp>
          <p:nvSpPr>
            <p:cNvPr id="28" name="Shape 4024">
              <a:extLst>
                <a:ext uri="{FF2B5EF4-FFF2-40B4-BE49-F238E27FC236}">
                  <a16:creationId xmlns:a16="http://schemas.microsoft.com/office/drawing/2014/main" id="{E3C324D7-5EEC-D2C5-CCBE-1968F85F055F}"/>
                </a:ext>
              </a:extLst>
            </p:cNvPr>
            <p:cNvSpPr/>
            <p:nvPr/>
          </p:nvSpPr>
          <p:spPr>
            <a:xfrm>
              <a:off x="0" y="0"/>
              <a:ext cx="2425469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chemeClr val="accent3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00B050"/>
                  </a:solidFill>
                  <a:cs typeface="+mn-ea"/>
                  <a:sym typeface="+mn-lt"/>
                </a:rPr>
                <a:t>1.2 Bərabərlik prinsipi</a:t>
              </a:r>
              <a:endParaRPr sz="2000" b="1" dirty="0">
                <a:solidFill>
                  <a:srgbClr val="00B05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Group 4028">
            <a:extLst>
              <a:ext uri="{FF2B5EF4-FFF2-40B4-BE49-F238E27FC236}">
                <a16:creationId xmlns:a16="http://schemas.microsoft.com/office/drawing/2014/main" id="{3E31CF74-BE98-F6F5-D73A-FDE5C0AABCAC}"/>
              </a:ext>
            </a:extLst>
          </p:cNvPr>
          <p:cNvGrpSpPr/>
          <p:nvPr/>
        </p:nvGrpSpPr>
        <p:grpSpPr>
          <a:xfrm>
            <a:off x="8492752" y="4075537"/>
            <a:ext cx="3165848" cy="2027493"/>
            <a:chOff x="0" y="0"/>
            <a:chExt cx="2984871" cy="2027492"/>
          </a:xfrm>
        </p:grpSpPr>
        <p:sp>
          <p:nvSpPr>
            <p:cNvPr id="30" name="Shape 4026">
              <a:extLst>
                <a:ext uri="{FF2B5EF4-FFF2-40B4-BE49-F238E27FC236}">
                  <a16:creationId xmlns:a16="http://schemas.microsoft.com/office/drawing/2014/main" id="{1A0E1999-0F66-3AB1-B45F-47BE93BA79CA}"/>
                </a:ext>
              </a:extLst>
            </p:cNvPr>
            <p:cNvSpPr/>
            <p:nvPr/>
          </p:nvSpPr>
          <p:spPr>
            <a:xfrm>
              <a:off x="0" y="301766"/>
              <a:ext cx="2984871" cy="17257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en-US" sz="1200" dirty="0" err="1">
                  <a:cs typeface="+mn-ea"/>
                  <a:sym typeface="+mn-lt"/>
                </a:rPr>
                <a:t>Azərbaycan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Respublikasının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Konstitusiyasının</a:t>
              </a:r>
              <a:br>
                <a:rPr lang="en-US" sz="1200" dirty="0">
                  <a:cs typeface="+mn-ea"/>
                  <a:sym typeface="+mn-lt"/>
                </a:rPr>
              </a:br>
              <a:r>
                <a:rPr lang="en-US" sz="1200" dirty="0">
                  <a:cs typeface="+mn-ea"/>
                  <a:sym typeface="+mn-lt"/>
                </a:rPr>
                <a:t>25-ci </a:t>
              </a:r>
              <a:r>
                <a:rPr lang="en-US" sz="1200" dirty="0" err="1">
                  <a:cs typeface="+mn-ea"/>
                  <a:sym typeface="+mn-lt"/>
                </a:rPr>
                <a:t>maddəsinə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əsasən</a:t>
              </a:r>
              <a:r>
                <a:rPr lang="en-US" sz="1200" dirty="0">
                  <a:cs typeface="+mn-ea"/>
                  <a:sym typeface="+mn-lt"/>
                </a:rPr>
                <a:t>  </a:t>
              </a:r>
              <a:r>
                <a:rPr lang="en-US" sz="1200" dirty="0" err="1">
                  <a:cs typeface="+mn-ea"/>
                  <a:sym typeface="+mn-lt"/>
                </a:rPr>
                <a:t>hamı</a:t>
              </a:r>
              <a:r>
                <a:rPr lang="en-US" sz="1200" dirty="0">
                  <a:cs typeface="+mn-ea"/>
                  <a:sym typeface="+mn-lt"/>
                </a:rPr>
                <a:t> qanun </a:t>
              </a:r>
              <a:r>
                <a:rPr lang="en-US" sz="1200" dirty="0" err="1">
                  <a:cs typeface="+mn-ea"/>
                  <a:sym typeface="+mn-lt"/>
                </a:rPr>
                <a:t>və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məhkəmə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qarşısında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bərabərdir</a:t>
              </a:r>
              <a:r>
                <a:rPr lang="en-US" sz="1200" dirty="0">
                  <a:cs typeface="+mn-ea"/>
                  <a:sym typeface="+mn-lt"/>
                </a:rPr>
                <a:t>, </a:t>
              </a:r>
              <a:r>
                <a:rPr lang="en-US" sz="1200" dirty="0" err="1">
                  <a:cs typeface="+mn-ea"/>
                  <a:sym typeface="+mn-lt"/>
                </a:rPr>
                <a:t>kişi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ilə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qadının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eyni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hüquqları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və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azadlıqları</a:t>
              </a:r>
              <a:r>
                <a:rPr lang="en-US" sz="1200" dirty="0">
                  <a:cs typeface="+mn-ea"/>
                  <a:sym typeface="+mn-lt"/>
                </a:rPr>
                <a:t> var, </a:t>
              </a:r>
              <a:r>
                <a:rPr lang="en-US" sz="1200" dirty="0" err="1">
                  <a:cs typeface="+mn-ea"/>
                  <a:sym typeface="+mn-lt"/>
                </a:rPr>
                <a:t>dövləthər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kəsin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hüquq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və</a:t>
              </a:r>
              <a:r>
                <a:rPr lang="en-US" sz="1200" dirty="0">
                  <a:cs typeface="+mn-ea"/>
                  <a:sym typeface="+mn-lt"/>
                </a:rPr>
                <a:t> azadlıqlarının </a:t>
              </a:r>
              <a:r>
                <a:rPr lang="en-US" sz="1200" dirty="0" err="1">
                  <a:cs typeface="+mn-ea"/>
                  <a:sym typeface="+mn-lt"/>
                </a:rPr>
                <a:t>bərabərliyinə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təminat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verir</a:t>
              </a:r>
              <a:r>
                <a:rPr lang="en-US" sz="1200" dirty="0">
                  <a:cs typeface="+mn-ea"/>
                  <a:sym typeface="+mn-lt"/>
                </a:rPr>
                <a:t>.   </a:t>
              </a:r>
            </a:p>
          </p:txBody>
        </p:sp>
        <p:sp>
          <p:nvSpPr>
            <p:cNvPr id="31" name="Shape 4027">
              <a:extLst>
                <a:ext uri="{FF2B5EF4-FFF2-40B4-BE49-F238E27FC236}">
                  <a16:creationId xmlns:a16="http://schemas.microsoft.com/office/drawing/2014/main" id="{112B308A-6D74-ABC0-924B-2C2A1F946947}"/>
                </a:ext>
              </a:extLst>
            </p:cNvPr>
            <p:cNvSpPr/>
            <p:nvPr/>
          </p:nvSpPr>
          <p:spPr>
            <a:xfrm>
              <a:off x="0" y="0"/>
              <a:ext cx="2506836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chemeClr val="accent4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FFC000"/>
                  </a:solidFill>
                  <a:cs typeface="+mn-ea"/>
                  <a:sym typeface="+mn-lt"/>
                </a:rPr>
                <a:t>1.3 Milli qanunvericilik</a:t>
              </a:r>
            </a:p>
          </p:txBody>
        </p:sp>
      </p:grpSp>
      <p:sp>
        <p:nvSpPr>
          <p:cNvPr id="32" name="Shape 4029">
            <a:extLst>
              <a:ext uri="{FF2B5EF4-FFF2-40B4-BE49-F238E27FC236}">
                <a16:creationId xmlns:a16="http://schemas.microsoft.com/office/drawing/2014/main" id="{6D97F10B-F04C-612D-AA9F-06FA28907114}"/>
              </a:ext>
            </a:extLst>
          </p:cNvPr>
          <p:cNvSpPr/>
          <p:nvPr/>
        </p:nvSpPr>
        <p:spPr>
          <a:xfrm>
            <a:off x="5353722" y="3551389"/>
            <a:ext cx="145439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36" name="Рисунок 35" descr="Книги со сплошной заливкой">
            <a:extLst>
              <a:ext uri="{FF2B5EF4-FFF2-40B4-BE49-F238E27FC236}">
                <a16:creationId xmlns:a16="http://schemas.microsoft.com/office/drawing/2014/main" id="{95E48B93-E98E-13FF-B533-A59EA5D46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49025" y="4860381"/>
            <a:ext cx="927412" cy="927412"/>
          </a:xfrm>
          <a:prstGeom prst="rect">
            <a:avLst/>
          </a:prstGeom>
        </p:spPr>
      </p:pic>
      <p:pic>
        <p:nvPicPr>
          <p:cNvPr id="38" name="Рисунок 37" descr="Школьный класс со сплошной заливкой">
            <a:extLst>
              <a:ext uri="{FF2B5EF4-FFF2-40B4-BE49-F238E27FC236}">
                <a16:creationId xmlns:a16="http://schemas.microsoft.com/office/drawing/2014/main" id="{9E09ED13-48E1-5624-5CCA-AF1597EEB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886" y="1824245"/>
            <a:ext cx="720000" cy="720000"/>
          </a:xfrm>
          <a:prstGeom prst="rect">
            <a:avLst/>
          </a:prstGeom>
        </p:spPr>
      </p:pic>
      <p:pic>
        <p:nvPicPr>
          <p:cNvPr id="40" name="Рисунок 39" descr="Земной шар: Африка и Европа со сплошной заливкой">
            <a:extLst>
              <a:ext uri="{FF2B5EF4-FFF2-40B4-BE49-F238E27FC236}">
                <a16:creationId xmlns:a16="http://schemas.microsoft.com/office/drawing/2014/main" id="{E52526A7-A46A-EB49-D5C1-117DDDAFF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47641" y="4883622"/>
            <a:ext cx="887469" cy="887469"/>
          </a:xfrm>
          <a:prstGeom prst="rect">
            <a:avLst/>
          </a:prstGeom>
        </p:spPr>
      </p:pic>
      <p:pic>
        <p:nvPicPr>
          <p:cNvPr id="42" name="Рисунок 41" descr="Всеобщий доступ со сплошной заливкой">
            <a:extLst>
              <a:ext uri="{FF2B5EF4-FFF2-40B4-BE49-F238E27FC236}">
                <a16:creationId xmlns:a16="http://schemas.microsoft.com/office/drawing/2014/main" id="{FB951F55-ED6C-1010-252F-2D67F30105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63165" y="1830376"/>
            <a:ext cx="720000" cy="7200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7C6B045-3898-FF16-9355-5F509D277661}"/>
              </a:ext>
            </a:extLst>
          </p:cNvPr>
          <p:cNvGrpSpPr/>
          <p:nvPr/>
        </p:nvGrpSpPr>
        <p:grpSpPr>
          <a:xfrm>
            <a:off x="5270501" y="2971801"/>
            <a:ext cx="1620841" cy="1620841"/>
            <a:chOff x="5270501" y="2971801"/>
            <a:chExt cx="1620841" cy="1620841"/>
          </a:xfrm>
        </p:grpSpPr>
        <p:sp>
          <p:nvSpPr>
            <p:cNvPr id="3" name="Shape 3998">
              <a:extLst>
                <a:ext uri="{FF2B5EF4-FFF2-40B4-BE49-F238E27FC236}">
                  <a16:creationId xmlns:a16="http://schemas.microsoft.com/office/drawing/2014/main" id="{C802D823-2E17-5583-94A9-5C6CC3378696}"/>
                </a:ext>
              </a:extLst>
            </p:cNvPr>
            <p:cNvSpPr/>
            <p:nvPr/>
          </p:nvSpPr>
          <p:spPr>
            <a:xfrm>
              <a:off x="5270501" y="2971801"/>
              <a:ext cx="1620841" cy="1620841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accent1"/>
              </a:solidFill>
              <a:bevel/>
            </a:ln>
          </p:spPr>
          <p:txBody>
            <a:bodyPr lIns="45719" rIns="45719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8" name="Shape 1846">
              <a:extLst>
                <a:ext uri="{FF2B5EF4-FFF2-40B4-BE49-F238E27FC236}">
                  <a16:creationId xmlns:a16="http://schemas.microsoft.com/office/drawing/2014/main" id="{893E45EF-181B-5EE2-CD5E-D7609FEE81EF}"/>
                </a:ext>
              </a:extLst>
            </p:cNvPr>
            <p:cNvSpPr/>
            <p:nvPr/>
          </p:nvSpPr>
          <p:spPr>
            <a:xfrm>
              <a:off x="5356517" y="3091499"/>
              <a:ext cx="1443362" cy="1384893"/>
            </a:xfrm>
            <a:prstGeom prst="ellipse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" name="Рисунок 9" descr="Дом со сплошной заливкой">
            <a:hlinkClick r:id="rId11" action="ppaction://hlinksldjump"/>
            <a:extLst>
              <a:ext uri="{FF2B5EF4-FFF2-40B4-BE49-F238E27FC236}">
                <a16:creationId xmlns:a16="http://schemas.microsoft.com/office/drawing/2014/main" id="{99BF08FC-6BC4-664C-DDA1-B23B2F71C6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1" name="Рисунок 10" descr="Назад со сплошной заливкой">
            <a:hlinkClick r:id="rId11" action="ppaction://hlinksldjump"/>
            <a:extLst>
              <a:ext uri="{FF2B5EF4-FFF2-40B4-BE49-F238E27FC236}">
                <a16:creationId xmlns:a16="http://schemas.microsoft.com/office/drawing/2014/main" id="{E3FBA731-C5F2-08F9-FFED-A66CAAEB12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2" name="Рисунок 11" descr="Назад со сплошной заливкой">
            <a:hlinkClick r:id="rId16" action="ppaction://hlinksldjump"/>
            <a:extLst>
              <a:ext uri="{FF2B5EF4-FFF2-40B4-BE49-F238E27FC236}">
                <a16:creationId xmlns:a16="http://schemas.microsoft.com/office/drawing/2014/main" id="{4E563DFF-01A7-B719-CB58-ADFCEB7B5D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2F5554-BAB8-908C-2E96-243CD6060B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9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 advAuto="0"/>
      <p:bldP spid="5" grpId="0" animBg="1" advAuto="0"/>
      <p:bldP spid="6" grpId="0" animBg="1" advAuto="0"/>
      <p:bldP spid="7" grpId="0" animBg="1" advAuto="0"/>
      <p:bldP spid="2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87F60-98BD-5D45-AA94-C44F5FAA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400" b="1" dirty="0">
                <a:solidFill>
                  <a:schemeClr val="accent2"/>
                </a:solidFill>
                <a:cs typeface="+mn-ea"/>
                <a:sym typeface="+mn-lt"/>
              </a:rPr>
              <a:t>1.</a:t>
            </a:r>
            <a:r>
              <a:rPr lang="az-Latn-AZ" sz="4400" b="1" dirty="0">
                <a:solidFill>
                  <a:schemeClr val="accent2"/>
                </a:solidFill>
                <a:cs typeface="+mn-ea"/>
                <a:sym typeface="+mn-lt"/>
              </a:rPr>
              <a:t>1 Bərabərlik hüququ  </a:t>
            </a:r>
            <a:endParaRPr lang="en-US" sz="44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" name="Shape 3998">
            <a:extLst>
              <a:ext uri="{FF2B5EF4-FFF2-40B4-BE49-F238E27FC236}">
                <a16:creationId xmlns:a16="http://schemas.microsoft.com/office/drawing/2014/main" id="{7A6EE3B4-A7E9-A240-B879-588DC1270E1D}"/>
              </a:ext>
            </a:extLst>
          </p:cNvPr>
          <p:cNvSpPr/>
          <p:nvPr/>
        </p:nvSpPr>
        <p:spPr>
          <a:xfrm>
            <a:off x="5270501" y="2971801"/>
            <a:ext cx="1620841" cy="1620841"/>
          </a:xfrm>
          <a:prstGeom prst="ellipse">
            <a:avLst/>
          </a:prstGeom>
          <a:solidFill>
            <a:srgbClr val="ED7D31"/>
          </a:solidFill>
          <a:ln w="76200">
            <a:solidFill>
              <a:schemeClr val="accent2">
                <a:lumMod val="75000"/>
              </a:schemeClr>
            </a:solidFill>
            <a:bevel/>
          </a:ln>
        </p:spPr>
        <p:txBody>
          <a:bodyPr lIns="45719" rIns="45719"/>
          <a:lstStyle/>
          <a:p>
            <a:endParaRPr dirty="0">
              <a:cs typeface="+mn-ea"/>
              <a:sym typeface="+mn-lt"/>
            </a:endParaRPr>
          </a:p>
        </p:txBody>
      </p:sp>
      <p:sp>
        <p:nvSpPr>
          <p:cNvPr id="4" name="Shape 3999">
            <a:extLst>
              <a:ext uri="{FF2B5EF4-FFF2-40B4-BE49-F238E27FC236}">
                <a16:creationId xmlns:a16="http://schemas.microsoft.com/office/drawing/2014/main" id="{FD214EED-3AB2-FD40-8268-18760F36ED02}"/>
              </a:ext>
            </a:extLst>
          </p:cNvPr>
          <p:cNvSpPr/>
          <p:nvPr/>
        </p:nvSpPr>
        <p:spPr>
          <a:xfrm>
            <a:off x="3846514" y="1473200"/>
            <a:ext cx="3398840" cy="1924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1340" y="15909"/>
                  <a:pt x="21340" y="15909"/>
                  <a:pt x="21340" y="15909"/>
                </a:cubicBezTo>
                <a:cubicBezTo>
                  <a:pt x="20631" y="17347"/>
                  <a:pt x="20631" y="17347"/>
                  <a:pt x="20631" y="17347"/>
                </a:cubicBezTo>
                <a:cubicBezTo>
                  <a:pt x="20562" y="17011"/>
                  <a:pt x="20544" y="16919"/>
                  <a:pt x="20458" y="16582"/>
                </a:cubicBezTo>
                <a:cubicBezTo>
                  <a:pt x="18796" y="10280"/>
                  <a:pt x="14729" y="7129"/>
                  <a:pt x="10783" y="8628"/>
                </a:cubicBezTo>
                <a:cubicBezTo>
                  <a:pt x="10506" y="3794"/>
                  <a:pt x="8204" y="0"/>
                  <a:pt x="5400" y="0"/>
                </a:cubicBezTo>
                <a:cubicBezTo>
                  <a:pt x="2423" y="0"/>
                  <a:pt x="0" y="4283"/>
                  <a:pt x="0" y="9546"/>
                </a:cubicBezTo>
                <a:cubicBezTo>
                  <a:pt x="0" y="13921"/>
                  <a:pt x="1662" y="17592"/>
                  <a:pt x="3912" y="18724"/>
                </a:cubicBezTo>
                <a:cubicBezTo>
                  <a:pt x="3912" y="18755"/>
                  <a:pt x="3912" y="18755"/>
                  <a:pt x="3912" y="18755"/>
                </a:cubicBezTo>
                <a:cubicBezTo>
                  <a:pt x="4050" y="18816"/>
                  <a:pt x="4188" y="18877"/>
                  <a:pt x="4327" y="18938"/>
                </a:cubicBezTo>
                <a:cubicBezTo>
                  <a:pt x="4327" y="18938"/>
                  <a:pt x="4344" y="18938"/>
                  <a:pt x="4344" y="18908"/>
                </a:cubicBezTo>
                <a:cubicBezTo>
                  <a:pt x="4344" y="18938"/>
                  <a:pt x="4344" y="18938"/>
                  <a:pt x="4344" y="18938"/>
                </a:cubicBezTo>
                <a:cubicBezTo>
                  <a:pt x="5244" y="15726"/>
                  <a:pt x="6802" y="12942"/>
                  <a:pt x="8844" y="11290"/>
                </a:cubicBezTo>
                <a:cubicBezTo>
                  <a:pt x="10038" y="10310"/>
                  <a:pt x="10835" y="10066"/>
                  <a:pt x="10852" y="10066"/>
                </a:cubicBezTo>
                <a:cubicBezTo>
                  <a:pt x="14763" y="8505"/>
                  <a:pt x="18727" y="11320"/>
                  <a:pt x="20440" y="17500"/>
                </a:cubicBezTo>
                <a:cubicBezTo>
                  <a:pt x="19333" y="17531"/>
                  <a:pt x="19333" y="17531"/>
                  <a:pt x="19333" y="17531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5" name="Shape 4000">
            <a:extLst>
              <a:ext uri="{FF2B5EF4-FFF2-40B4-BE49-F238E27FC236}">
                <a16:creationId xmlns:a16="http://schemas.microsoft.com/office/drawing/2014/main" id="{4F50694B-5E65-0647-91CE-3B3A96C02DFA}"/>
              </a:ext>
            </a:extLst>
          </p:cNvPr>
          <p:cNvSpPr/>
          <p:nvPr/>
        </p:nvSpPr>
        <p:spPr>
          <a:xfrm>
            <a:off x="6496052" y="1506540"/>
            <a:ext cx="1918168" cy="340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600" extrusionOk="0">
                <a:moveTo>
                  <a:pt x="0" y="21600"/>
                </a:moveTo>
                <a:cubicBezTo>
                  <a:pt x="5699" y="21341"/>
                  <a:pt x="5699" y="21341"/>
                  <a:pt x="5699" y="21341"/>
                </a:cubicBezTo>
                <a:cubicBezTo>
                  <a:pt x="4228" y="20614"/>
                  <a:pt x="4228" y="20614"/>
                  <a:pt x="4228" y="20614"/>
                </a:cubicBezTo>
                <a:cubicBezTo>
                  <a:pt x="4565" y="20545"/>
                  <a:pt x="4657" y="20528"/>
                  <a:pt x="4994" y="20441"/>
                </a:cubicBezTo>
                <a:cubicBezTo>
                  <a:pt x="11336" y="18798"/>
                  <a:pt x="14461" y="14717"/>
                  <a:pt x="12960" y="10774"/>
                </a:cubicBezTo>
                <a:cubicBezTo>
                  <a:pt x="17801" y="10515"/>
                  <a:pt x="21600" y="8197"/>
                  <a:pt x="21569" y="5396"/>
                </a:cubicBezTo>
                <a:cubicBezTo>
                  <a:pt x="21569" y="2421"/>
                  <a:pt x="17280" y="0"/>
                  <a:pt x="12010" y="0"/>
                </a:cubicBezTo>
                <a:cubicBezTo>
                  <a:pt x="7629" y="17"/>
                  <a:pt x="3952" y="1660"/>
                  <a:pt x="2819" y="3926"/>
                </a:cubicBezTo>
                <a:cubicBezTo>
                  <a:pt x="2819" y="3926"/>
                  <a:pt x="2819" y="3926"/>
                  <a:pt x="2819" y="3926"/>
                </a:cubicBezTo>
                <a:cubicBezTo>
                  <a:pt x="2757" y="4064"/>
                  <a:pt x="2696" y="4202"/>
                  <a:pt x="2635" y="4341"/>
                </a:cubicBezTo>
                <a:cubicBezTo>
                  <a:pt x="2635" y="4341"/>
                  <a:pt x="2635" y="4341"/>
                  <a:pt x="2635" y="4341"/>
                </a:cubicBezTo>
                <a:cubicBezTo>
                  <a:pt x="2635" y="4358"/>
                  <a:pt x="2635" y="4358"/>
                  <a:pt x="2635" y="4358"/>
                </a:cubicBezTo>
                <a:cubicBezTo>
                  <a:pt x="5852" y="5257"/>
                  <a:pt x="8609" y="6814"/>
                  <a:pt x="10294" y="8854"/>
                </a:cubicBezTo>
                <a:cubicBezTo>
                  <a:pt x="11275" y="10030"/>
                  <a:pt x="11520" y="10826"/>
                  <a:pt x="11520" y="10843"/>
                </a:cubicBezTo>
                <a:cubicBezTo>
                  <a:pt x="13083" y="14769"/>
                  <a:pt x="10264" y="18729"/>
                  <a:pt x="4106" y="20441"/>
                </a:cubicBezTo>
                <a:cubicBezTo>
                  <a:pt x="4075" y="19335"/>
                  <a:pt x="4075" y="19335"/>
                  <a:pt x="4075" y="19335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B050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solidFill>
                <a:srgbClr val="00B050"/>
              </a:solidFill>
              <a:cs typeface="+mn-ea"/>
              <a:sym typeface="+mn-lt"/>
            </a:endParaRPr>
          </a:p>
        </p:txBody>
      </p:sp>
      <p:sp>
        <p:nvSpPr>
          <p:cNvPr id="6" name="Shape 4001">
            <a:extLst>
              <a:ext uri="{FF2B5EF4-FFF2-40B4-BE49-F238E27FC236}">
                <a16:creationId xmlns:a16="http://schemas.microsoft.com/office/drawing/2014/main" id="{43DDD544-EB11-FF45-80BC-4DEC1D451F07}"/>
              </a:ext>
            </a:extLst>
          </p:cNvPr>
          <p:cNvSpPr/>
          <p:nvPr/>
        </p:nvSpPr>
        <p:spPr>
          <a:xfrm>
            <a:off x="4983165" y="4210053"/>
            <a:ext cx="3439233" cy="1815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385" extrusionOk="0">
                <a:moveTo>
                  <a:pt x="0" y="0"/>
                </a:moveTo>
                <a:cubicBezTo>
                  <a:pt x="391" y="5938"/>
                  <a:pt x="391" y="5938"/>
                  <a:pt x="391" y="5938"/>
                </a:cubicBezTo>
                <a:cubicBezTo>
                  <a:pt x="1054" y="4365"/>
                  <a:pt x="1054" y="4365"/>
                  <a:pt x="1054" y="4365"/>
                </a:cubicBezTo>
                <a:cubicBezTo>
                  <a:pt x="1123" y="4718"/>
                  <a:pt x="1140" y="4814"/>
                  <a:pt x="1242" y="5135"/>
                </a:cubicBezTo>
                <a:cubicBezTo>
                  <a:pt x="3010" y="11651"/>
                  <a:pt x="7075" y="14635"/>
                  <a:pt x="10919" y="12774"/>
                </a:cubicBezTo>
                <a:cubicBezTo>
                  <a:pt x="11293" y="17813"/>
                  <a:pt x="13640" y="21600"/>
                  <a:pt x="16396" y="21375"/>
                </a:cubicBezTo>
                <a:cubicBezTo>
                  <a:pt x="19321" y="21151"/>
                  <a:pt x="21600" y="16497"/>
                  <a:pt x="21481" y="10944"/>
                </a:cubicBezTo>
                <a:cubicBezTo>
                  <a:pt x="21379" y="6387"/>
                  <a:pt x="19678" y="2664"/>
                  <a:pt x="17433" y="1637"/>
                </a:cubicBezTo>
                <a:cubicBezTo>
                  <a:pt x="17433" y="1637"/>
                  <a:pt x="17433" y="1637"/>
                  <a:pt x="17433" y="1637"/>
                </a:cubicBezTo>
                <a:cubicBezTo>
                  <a:pt x="17297" y="1573"/>
                  <a:pt x="17161" y="1508"/>
                  <a:pt x="17008" y="1476"/>
                </a:cubicBezTo>
                <a:cubicBezTo>
                  <a:pt x="17008" y="1476"/>
                  <a:pt x="17008" y="1476"/>
                  <a:pt x="17008" y="1476"/>
                </a:cubicBezTo>
                <a:cubicBezTo>
                  <a:pt x="17008" y="1476"/>
                  <a:pt x="17008" y="1476"/>
                  <a:pt x="16991" y="1476"/>
                </a:cubicBezTo>
                <a:cubicBezTo>
                  <a:pt x="16191" y="4911"/>
                  <a:pt x="14729" y="7927"/>
                  <a:pt x="12756" y="9821"/>
                </a:cubicBezTo>
                <a:cubicBezTo>
                  <a:pt x="11616" y="10944"/>
                  <a:pt x="10834" y="11265"/>
                  <a:pt x="10817" y="11265"/>
                </a:cubicBezTo>
                <a:cubicBezTo>
                  <a:pt x="7007" y="13191"/>
                  <a:pt x="3061" y="10527"/>
                  <a:pt x="1225" y="4204"/>
                </a:cubicBezTo>
                <a:cubicBezTo>
                  <a:pt x="2313" y="4076"/>
                  <a:pt x="2313" y="4076"/>
                  <a:pt x="2313" y="40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7" name="Shape 4002">
            <a:extLst>
              <a:ext uri="{FF2B5EF4-FFF2-40B4-BE49-F238E27FC236}">
                <a16:creationId xmlns:a16="http://schemas.microsoft.com/office/drawing/2014/main" id="{64E76979-FB70-8643-BA0F-235A6F9351C5}"/>
              </a:ext>
            </a:extLst>
          </p:cNvPr>
          <p:cNvSpPr/>
          <p:nvPr/>
        </p:nvSpPr>
        <p:spPr>
          <a:xfrm>
            <a:off x="3856830" y="2670177"/>
            <a:ext cx="1812135" cy="3439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5" h="21470" extrusionOk="0">
                <a:moveTo>
                  <a:pt x="21385" y="0"/>
                </a:moveTo>
                <a:cubicBezTo>
                  <a:pt x="15439" y="391"/>
                  <a:pt x="15439" y="391"/>
                  <a:pt x="15439" y="391"/>
                </a:cubicBezTo>
                <a:cubicBezTo>
                  <a:pt x="17014" y="1054"/>
                  <a:pt x="17014" y="1054"/>
                  <a:pt x="17014" y="1054"/>
                </a:cubicBezTo>
                <a:cubicBezTo>
                  <a:pt x="16660" y="1139"/>
                  <a:pt x="16564" y="1156"/>
                  <a:pt x="16210" y="1241"/>
                </a:cubicBezTo>
                <a:cubicBezTo>
                  <a:pt x="9717" y="3008"/>
                  <a:pt x="6760" y="7070"/>
                  <a:pt x="8624" y="10927"/>
                </a:cubicBezTo>
                <a:cubicBezTo>
                  <a:pt x="3546" y="11301"/>
                  <a:pt x="-215" y="13647"/>
                  <a:pt x="10" y="16400"/>
                </a:cubicBezTo>
                <a:cubicBezTo>
                  <a:pt x="235" y="19323"/>
                  <a:pt x="4896" y="21600"/>
                  <a:pt x="10456" y="21464"/>
                </a:cubicBezTo>
                <a:cubicBezTo>
                  <a:pt x="15021" y="21362"/>
                  <a:pt x="18749" y="19663"/>
                  <a:pt x="19778" y="17419"/>
                </a:cubicBezTo>
                <a:cubicBezTo>
                  <a:pt x="19778" y="17419"/>
                  <a:pt x="19778" y="17419"/>
                  <a:pt x="19778" y="17419"/>
                </a:cubicBezTo>
                <a:cubicBezTo>
                  <a:pt x="19842" y="17283"/>
                  <a:pt x="19906" y="17147"/>
                  <a:pt x="19939" y="16994"/>
                </a:cubicBezTo>
                <a:cubicBezTo>
                  <a:pt x="19939" y="16994"/>
                  <a:pt x="19939" y="16994"/>
                  <a:pt x="19939" y="16994"/>
                </a:cubicBezTo>
                <a:cubicBezTo>
                  <a:pt x="19939" y="16994"/>
                  <a:pt x="19939" y="16994"/>
                  <a:pt x="19939" y="16977"/>
                </a:cubicBezTo>
                <a:cubicBezTo>
                  <a:pt x="16499" y="16179"/>
                  <a:pt x="13478" y="14717"/>
                  <a:pt x="11549" y="12746"/>
                </a:cubicBezTo>
                <a:cubicBezTo>
                  <a:pt x="10424" y="11607"/>
                  <a:pt x="10135" y="10825"/>
                  <a:pt x="10135" y="10808"/>
                </a:cubicBezTo>
                <a:cubicBezTo>
                  <a:pt x="8174" y="7002"/>
                  <a:pt x="10842" y="3059"/>
                  <a:pt x="17174" y="1224"/>
                </a:cubicBezTo>
                <a:cubicBezTo>
                  <a:pt x="17303" y="2311"/>
                  <a:pt x="17303" y="2311"/>
                  <a:pt x="17303" y="2311"/>
                </a:cubicBezTo>
                <a:lnTo>
                  <a:pt x="21385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grpSp>
        <p:nvGrpSpPr>
          <p:cNvPr id="20" name="Group 4019">
            <a:extLst>
              <a:ext uri="{FF2B5EF4-FFF2-40B4-BE49-F238E27FC236}">
                <a16:creationId xmlns:a16="http://schemas.microsoft.com/office/drawing/2014/main" id="{8D762FAA-2279-BF47-B680-1F22E4027DE9}"/>
              </a:ext>
            </a:extLst>
          </p:cNvPr>
          <p:cNvGrpSpPr/>
          <p:nvPr/>
        </p:nvGrpSpPr>
        <p:grpSpPr>
          <a:xfrm>
            <a:off x="542925" y="1540866"/>
            <a:ext cx="3221365" cy="1196496"/>
            <a:chOff x="-1107975" y="0"/>
            <a:chExt cx="3221364" cy="1196495"/>
          </a:xfrm>
        </p:grpSpPr>
        <p:sp>
          <p:nvSpPr>
            <p:cNvPr id="21" name="Shape 4017">
              <a:extLst>
                <a:ext uri="{FF2B5EF4-FFF2-40B4-BE49-F238E27FC236}">
                  <a16:creationId xmlns:a16="http://schemas.microsoft.com/office/drawing/2014/main" id="{B3D89A3E-6444-634F-84F4-D861CA53C60E}"/>
                </a:ext>
              </a:extLst>
            </p:cNvPr>
            <p:cNvSpPr/>
            <p:nvPr/>
          </p:nvSpPr>
          <p:spPr>
            <a:xfrm>
              <a:off x="-1107975" y="301766"/>
              <a:ext cx="3221364" cy="894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dirty="0">
                  <a:cs typeface="+mn-ea"/>
                  <a:sym typeface="+mn-lt"/>
                </a:rPr>
                <a:t>Hər bir fərd qanun qarşısında bərabərdir və hüquqlarını qorumaqda eyni imkanlara malik olmalıdır.</a:t>
              </a:r>
            </a:p>
          </p:txBody>
        </p:sp>
        <p:sp>
          <p:nvSpPr>
            <p:cNvPr id="22" name="Shape 4018">
              <a:extLst>
                <a:ext uri="{FF2B5EF4-FFF2-40B4-BE49-F238E27FC236}">
                  <a16:creationId xmlns:a16="http://schemas.microsoft.com/office/drawing/2014/main" id="{5DF84704-B836-294B-B646-26BC9291430B}"/>
                </a:ext>
              </a:extLst>
            </p:cNvPr>
            <p:cNvSpPr/>
            <p:nvPr/>
          </p:nvSpPr>
          <p:spPr>
            <a:xfrm>
              <a:off x="-983804" y="0"/>
              <a:ext cx="309719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2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chemeClr val="accent2"/>
                  </a:solidFill>
                  <a:cs typeface="+mn-ea"/>
                  <a:sym typeface="+mn-lt"/>
                </a:rPr>
                <a:t>Qanun qarşısında bərabərlik</a:t>
              </a:r>
              <a:endParaRPr sz="2000" b="1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Group 4022">
            <a:extLst>
              <a:ext uri="{FF2B5EF4-FFF2-40B4-BE49-F238E27FC236}">
                <a16:creationId xmlns:a16="http://schemas.microsoft.com/office/drawing/2014/main" id="{DFF4DCF5-EA1A-DE47-8CD0-44C3719F7334}"/>
              </a:ext>
            </a:extLst>
          </p:cNvPr>
          <p:cNvGrpSpPr/>
          <p:nvPr/>
        </p:nvGrpSpPr>
        <p:grpSpPr>
          <a:xfrm>
            <a:off x="400050" y="4618997"/>
            <a:ext cx="3364239" cy="1263171"/>
            <a:chOff x="-1250849" y="0"/>
            <a:chExt cx="3364237" cy="1263171"/>
          </a:xfrm>
        </p:grpSpPr>
        <p:sp>
          <p:nvSpPr>
            <p:cNvPr id="24" name="Shape 4020">
              <a:extLst>
                <a:ext uri="{FF2B5EF4-FFF2-40B4-BE49-F238E27FC236}">
                  <a16:creationId xmlns:a16="http://schemas.microsoft.com/office/drawing/2014/main" id="{5333CAC9-542E-3B41-B4D6-49BA178EDE69}"/>
                </a:ext>
              </a:extLst>
            </p:cNvPr>
            <p:cNvSpPr/>
            <p:nvPr/>
          </p:nvSpPr>
          <p:spPr>
            <a:xfrm>
              <a:off x="-1250849" y="368441"/>
              <a:ext cx="3364237" cy="894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dirty="0"/>
                <a:t>Bəzən əlverişsiz mövqedə olan sosial qrupların hüquqlarını qorumaq üçün xüsusi tədbirlər görülə bilər (məsələn, qadınlar və ya əlillər üçün kvotalar).</a:t>
              </a:r>
              <a:r>
                <a:rPr lang="az-Latn-AZ" sz="1200" dirty="0">
                  <a:cs typeface="+mn-ea"/>
                  <a:sym typeface="+mn-lt"/>
                </a:rPr>
                <a:t>   </a:t>
              </a:r>
              <a:endParaRPr sz="1200" dirty="0">
                <a:cs typeface="+mn-ea"/>
                <a:sym typeface="+mn-lt"/>
              </a:endParaRPr>
            </a:p>
          </p:txBody>
        </p:sp>
        <p:sp>
          <p:nvSpPr>
            <p:cNvPr id="25" name="Shape 4021">
              <a:extLst>
                <a:ext uri="{FF2B5EF4-FFF2-40B4-BE49-F238E27FC236}">
                  <a16:creationId xmlns:a16="http://schemas.microsoft.com/office/drawing/2014/main" id="{BE0465A5-FB03-844E-B412-7BFF03F5CF6E}"/>
                </a:ext>
              </a:extLst>
            </p:cNvPr>
            <p:cNvSpPr/>
            <p:nvPr/>
          </p:nvSpPr>
          <p:spPr>
            <a:xfrm>
              <a:off x="-768102" y="0"/>
              <a:ext cx="2881490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5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chemeClr val="accent5"/>
                  </a:solidFill>
                  <a:cs typeface="+mn-ea"/>
                  <a:sym typeface="+mn-lt"/>
                </a:rPr>
                <a:t>Pozitiv ayrı-seçkilik imkanı</a:t>
              </a:r>
              <a:endParaRPr sz="2000" b="1" dirty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Group 4025">
            <a:extLst>
              <a:ext uri="{FF2B5EF4-FFF2-40B4-BE49-F238E27FC236}">
                <a16:creationId xmlns:a16="http://schemas.microsoft.com/office/drawing/2014/main" id="{398B4431-3BFE-C443-ABAA-E01A7A122664}"/>
              </a:ext>
            </a:extLst>
          </p:cNvPr>
          <p:cNvGrpSpPr/>
          <p:nvPr/>
        </p:nvGrpSpPr>
        <p:grpSpPr>
          <a:xfrm>
            <a:off x="8492752" y="1540866"/>
            <a:ext cx="3089648" cy="1319547"/>
            <a:chOff x="0" y="0"/>
            <a:chExt cx="3089647" cy="1319547"/>
          </a:xfrm>
        </p:grpSpPr>
        <p:sp>
          <p:nvSpPr>
            <p:cNvPr id="27" name="Shape 4023">
              <a:extLst>
                <a:ext uri="{FF2B5EF4-FFF2-40B4-BE49-F238E27FC236}">
                  <a16:creationId xmlns:a16="http://schemas.microsoft.com/office/drawing/2014/main" id="{B935BB7C-DF4C-4B4A-8496-29D268D9FB5E}"/>
                </a:ext>
              </a:extLst>
            </p:cNvPr>
            <p:cNvSpPr/>
            <p:nvPr/>
          </p:nvSpPr>
          <p:spPr>
            <a:xfrm>
              <a:off x="0" y="701816"/>
              <a:ext cx="3089647" cy="6177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dirty="0">
                  <a:cs typeface="+mn-ea"/>
                  <a:sym typeface="+mn-lt"/>
                </a:rPr>
                <a:t>Hər hansı formada ayrı-seçkiliyin – birbaşa, dolayı və ya </a:t>
              </a:r>
              <a:r>
                <a:rPr lang="az-Latn-AZ" sz="1200" dirty="0" err="1">
                  <a:cs typeface="+mn-ea"/>
                  <a:sym typeface="+mn-lt"/>
                </a:rPr>
                <a:t>struktural</a:t>
              </a:r>
              <a:r>
                <a:rPr lang="az-Latn-AZ" sz="1200" dirty="0">
                  <a:cs typeface="+mn-ea"/>
                  <a:sym typeface="+mn-lt"/>
                </a:rPr>
                <a:t> – tətbiqi qadağandır.</a:t>
              </a:r>
              <a:endParaRPr sz="1200" dirty="0">
                <a:cs typeface="+mn-ea"/>
                <a:sym typeface="+mn-lt"/>
              </a:endParaRPr>
            </a:p>
          </p:txBody>
        </p:sp>
        <p:sp>
          <p:nvSpPr>
            <p:cNvPr id="28" name="Shape 4024">
              <a:extLst>
                <a:ext uri="{FF2B5EF4-FFF2-40B4-BE49-F238E27FC236}">
                  <a16:creationId xmlns:a16="http://schemas.microsoft.com/office/drawing/2014/main" id="{093F312A-96E9-6743-941A-49C9CE434BF4}"/>
                </a:ext>
              </a:extLst>
            </p:cNvPr>
            <p:cNvSpPr/>
            <p:nvPr/>
          </p:nvSpPr>
          <p:spPr>
            <a:xfrm>
              <a:off x="0" y="0"/>
              <a:ext cx="2985110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chemeClr val="accent3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00B050"/>
                  </a:solidFill>
                  <a:cs typeface="+mn-ea"/>
                  <a:sym typeface="+mn-lt"/>
                </a:rPr>
                <a:t>Diskriminasiyanın qadağan </a:t>
              </a:r>
              <a:endParaRPr lang="ru-RU" sz="2000" b="1" dirty="0">
                <a:solidFill>
                  <a:srgbClr val="00B050"/>
                </a:solidFill>
                <a:cs typeface="+mn-ea"/>
                <a:sym typeface="+mn-lt"/>
              </a:endParaRP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00B050"/>
                  </a:solidFill>
                  <a:cs typeface="+mn-ea"/>
                  <a:sym typeface="+mn-lt"/>
                </a:rPr>
                <a:t>olunması</a:t>
              </a:r>
              <a:endParaRPr sz="2000" b="1" dirty="0">
                <a:solidFill>
                  <a:srgbClr val="00B05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Group 4028">
            <a:extLst>
              <a:ext uri="{FF2B5EF4-FFF2-40B4-BE49-F238E27FC236}">
                <a16:creationId xmlns:a16="http://schemas.microsoft.com/office/drawing/2014/main" id="{3A407515-DDB0-EC42-9F94-2090BE9367CF}"/>
              </a:ext>
            </a:extLst>
          </p:cNvPr>
          <p:cNvGrpSpPr/>
          <p:nvPr/>
        </p:nvGrpSpPr>
        <p:grpSpPr>
          <a:xfrm>
            <a:off x="8492752" y="4323722"/>
            <a:ext cx="3173624" cy="1750494"/>
            <a:chOff x="0" y="0"/>
            <a:chExt cx="3173622" cy="1750493"/>
          </a:xfrm>
        </p:grpSpPr>
        <p:sp>
          <p:nvSpPr>
            <p:cNvPr id="30" name="Shape 4026">
              <a:extLst>
                <a:ext uri="{FF2B5EF4-FFF2-40B4-BE49-F238E27FC236}">
                  <a16:creationId xmlns:a16="http://schemas.microsoft.com/office/drawing/2014/main" id="{5063A698-894D-E242-8E41-CE5B91A68156}"/>
                </a:ext>
              </a:extLst>
            </p:cNvPr>
            <p:cNvSpPr/>
            <p:nvPr/>
          </p:nvSpPr>
          <p:spPr>
            <a:xfrm>
              <a:off x="0" y="301766"/>
              <a:ext cx="2984871" cy="1448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en-US" sz="1200" dirty="0" err="1">
                  <a:cs typeface="+mn-ea"/>
                  <a:sym typeface="+mn-lt"/>
                </a:rPr>
                <a:t>Hüquqi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bərabərliklə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yanaşı</a:t>
              </a:r>
              <a:r>
                <a:rPr lang="en-US" sz="1200" dirty="0">
                  <a:cs typeface="+mn-ea"/>
                  <a:sym typeface="+mn-lt"/>
                </a:rPr>
                <a:t>, </a:t>
              </a:r>
              <a:r>
                <a:rPr lang="en-US" sz="1200" dirty="0" err="1">
                  <a:cs typeface="+mn-ea"/>
                  <a:sym typeface="+mn-lt"/>
                </a:rPr>
                <a:t>insanlar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faktiki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olaraq</a:t>
              </a:r>
              <a:r>
                <a:rPr lang="en-US" sz="1200" dirty="0">
                  <a:cs typeface="+mn-ea"/>
                  <a:sym typeface="+mn-lt"/>
                </a:rPr>
                <a:t> da </a:t>
              </a:r>
              <a:r>
                <a:rPr lang="en-US" sz="1200" dirty="0" err="1">
                  <a:cs typeface="+mn-ea"/>
                  <a:sym typeface="+mn-lt"/>
                </a:rPr>
                <a:t>təhsil</a:t>
              </a:r>
              <a:r>
                <a:rPr lang="en-US" sz="1200" dirty="0">
                  <a:cs typeface="+mn-ea"/>
                  <a:sym typeface="+mn-lt"/>
                </a:rPr>
                <a:t>, </a:t>
              </a:r>
              <a:r>
                <a:rPr lang="en-US" sz="1200" dirty="0" err="1">
                  <a:cs typeface="+mn-ea"/>
                  <a:sym typeface="+mn-lt"/>
                </a:rPr>
                <a:t>səhiyyə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və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əmək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bazarı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kimi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sahələrdə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imkanlardan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istifadə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edə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bilməlidirlər</a:t>
              </a:r>
              <a:r>
                <a:rPr lang="en-US" sz="1200" dirty="0">
                  <a:cs typeface="+mn-ea"/>
                  <a:sym typeface="+mn-lt"/>
                </a:rPr>
                <a:t>. Bu, </a:t>
              </a:r>
              <a:r>
                <a:rPr lang="en-US" sz="1200" dirty="0" err="1">
                  <a:cs typeface="+mn-ea"/>
                  <a:sym typeface="+mn-lt"/>
                </a:rPr>
                <a:t>praktiki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bərabərliyin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təmin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olunması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üçün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vacibdir</a:t>
              </a:r>
              <a:r>
                <a:rPr lang="en-US" sz="1200" dirty="0"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31" name="Shape 4027">
              <a:extLst>
                <a:ext uri="{FF2B5EF4-FFF2-40B4-BE49-F238E27FC236}">
                  <a16:creationId xmlns:a16="http://schemas.microsoft.com/office/drawing/2014/main" id="{33A67B71-B813-2A46-8160-A4C59B03B472}"/>
                </a:ext>
              </a:extLst>
            </p:cNvPr>
            <p:cNvSpPr/>
            <p:nvPr/>
          </p:nvSpPr>
          <p:spPr>
            <a:xfrm>
              <a:off x="0" y="0"/>
              <a:ext cx="317362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chemeClr val="accent4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chemeClr val="accent4"/>
                  </a:solidFill>
                  <a:cs typeface="+mn-ea"/>
                  <a:sym typeface="+mn-lt"/>
                </a:rPr>
                <a:t>İmkanlardan bərabər istifadə</a:t>
              </a:r>
            </a:p>
          </p:txBody>
        </p:sp>
      </p:grpSp>
      <p:sp>
        <p:nvSpPr>
          <p:cNvPr id="32" name="Shape 4029">
            <a:extLst>
              <a:ext uri="{FF2B5EF4-FFF2-40B4-BE49-F238E27FC236}">
                <a16:creationId xmlns:a16="http://schemas.microsoft.com/office/drawing/2014/main" id="{F6C99571-9088-2D43-9520-EB5667C6370C}"/>
              </a:ext>
            </a:extLst>
          </p:cNvPr>
          <p:cNvSpPr/>
          <p:nvPr/>
        </p:nvSpPr>
        <p:spPr>
          <a:xfrm>
            <a:off x="5353722" y="3551389"/>
            <a:ext cx="145439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48" name="Рисунок 47" descr="Молоток судьи со сплошной заливкой">
            <a:extLst>
              <a:ext uri="{FF2B5EF4-FFF2-40B4-BE49-F238E27FC236}">
                <a16:creationId xmlns:a16="http://schemas.microsoft.com/office/drawing/2014/main" id="{A84BD374-F1D0-9784-182D-FCAC81B5D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1376" y="1861997"/>
            <a:ext cx="720000" cy="720000"/>
          </a:xfrm>
          <a:prstGeom prst="rect">
            <a:avLst/>
          </a:prstGeom>
        </p:spPr>
      </p:pic>
      <p:pic>
        <p:nvPicPr>
          <p:cNvPr id="54" name="Рисунок 53" descr="Кресло-каталка со сплошной заливкой">
            <a:extLst>
              <a:ext uri="{FF2B5EF4-FFF2-40B4-BE49-F238E27FC236}">
                <a16:creationId xmlns:a16="http://schemas.microsoft.com/office/drawing/2014/main" id="{F3925B1E-8386-5C39-1358-32C3F9718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7457" y="5013407"/>
            <a:ext cx="540000" cy="540000"/>
          </a:xfrm>
          <a:prstGeom prst="rect">
            <a:avLst/>
          </a:prstGeom>
        </p:spPr>
      </p:pic>
      <p:pic>
        <p:nvPicPr>
          <p:cNvPr id="56" name="Рисунок 55" descr="Мужчина с тростью со сплошной заливкой">
            <a:extLst>
              <a:ext uri="{FF2B5EF4-FFF2-40B4-BE49-F238E27FC236}">
                <a16:creationId xmlns:a16="http://schemas.microsoft.com/office/drawing/2014/main" id="{C2BCBABB-47F2-5455-C6E0-340FBB246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31257" y="4743407"/>
            <a:ext cx="540000" cy="540000"/>
          </a:xfrm>
          <a:prstGeom prst="rect">
            <a:avLst/>
          </a:prstGeom>
        </p:spPr>
      </p:pic>
      <p:pic>
        <p:nvPicPr>
          <p:cNvPr id="58" name="Рисунок 57" descr="Беременная женщина со сплошной заливкой">
            <a:extLst>
              <a:ext uri="{FF2B5EF4-FFF2-40B4-BE49-F238E27FC236}">
                <a16:creationId xmlns:a16="http://schemas.microsoft.com/office/drawing/2014/main" id="{23CDB443-3A80-622A-3474-E49C3A869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36434" y="5257713"/>
            <a:ext cx="540000" cy="540000"/>
          </a:xfrm>
          <a:prstGeom prst="rect">
            <a:avLst/>
          </a:prstGeom>
        </p:spPr>
      </p:pic>
      <p:pic>
        <p:nvPicPr>
          <p:cNvPr id="59" name="Рисунок 58" descr="Всеобщий доступ со сплошной заливкой">
            <a:extLst>
              <a:ext uri="{FF2B5EF4-FFF2-40B4-BE49-F238E27FC236}">
                <a16:creationId xmlns:a16="http://schemas.microsoft.com/office/drawing/2014/main" id="{CC83C5F0-1993-5A9E-D9C2-33E92AAF61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74690" y="3030380"/>
            <a:ext cx="1440000" cy="1440000"/>
          </a:xfrm>
          <a:prstGeom prst="rect">
            <a:avLst/>
          </a:prstGeom>
        </p:spPr>
      </p:pic>
      <p:pic>
        <p:nvPicPr>
          <p:cNvPr id="61" name="Рисунок 60" descr="Младенец со сплошной заливкой">
            <a:extLst>
              <a:ext uri="{FF2B5EF4-FFF2-40B4-BE49-F238E27FC236}">
                <a16:creationId xmlns:a16="http://schemas.microsoft.com/office/drawing/2014/main" id="{6107320E-FECF-4E26-6B04-7B2A2D1111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84291" y="5402533"/>
            <a:ext cx="540000" cy="540000"/>
          </a:xfrm>
          <a:prstGeom prst="rect">
            <a:avLst/>
          </a:prstGeom>
        </p:spPr>
      </p:pic>
      <p:pic>
        <p:nvPicPr>
          <p:cNvPr id="63" name="Рисунок 62" descr="Знак запрета со сплошной заливкой">
            <a:extLst>
              <a:ext uri="{FF2B5EF4-FFF2-40B4-BE49-F238E27FC236}">
                <a16:creationId xmlns:a16="http://schemas.microsoft.com/office/drawing/2014/main" id="{68D1ADAA-B8C1-8D1F-446F-0C1B520C11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19925" y="1878083"/>
            <a:ext cx="562616" cy="562616"/>
          </a:xfrm>
          <a:prstGeom prst="rect">
            <a:avLst/>
          </a:prstGeom>
        </p:spPr>
      </p:pic>
      <p:pic>
        <p:nvPicPr>
          <p:cNvPr id="65" name="Рисунок 64" descr="Маркетинг со сплошной заливкой">
            <a:extLst>
              <a:ext uri="{FF2B5EF4-FFF2-40B4-BE49-F238E27FC236}">
                <a16:creationId xmlns:a16="http://schemas.microsoft.com/office/drawing/2014/main" id="{CEA41A82-1AF7-D0EC-20DE-78BA9CC43F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7455138" y="1887001"/>
            <a:ext cx="880090" cy="900000"/>
          </a:xfrm>
          <a:prstGeom prst="rect">
            <a:avLst/>
          </a:prstGeom>
        </p:spPr>
      </p:pic>
      <p:pic>
        <p:nvPicPr>
          <p:cNvPr id="69" name="Рисунок 68" descr="Собрание со сплошной заливкой">
            <a:extLst>
              <a:ext uri="{FF2B5EF4-FFF2-40B4-BE49-F238E27FC236}">
                <a16:creationId xmlns:a16="http://schemas.microsoft.com/office/drawing/2014/main" id="{3DC2D2B9-D357-8F91-3912-3DB0A2DFA0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60795" y="4833407"/>
            <a:ext cx="720000" cy="720000"/>
          </a:xfrm>
          <a:prstGeom prst="rect">
            <a:avLst/>
          </a:prstGeom>
        </p:spPr>
      </p:pic>
      <p:pic>
        <p:nvPicPr>
          <p:cNvPr id="8" name="Рисунок 7" descr="Дом со сплошной заливкой">
            <a:hlinkClick r:id="rId20" action="ppaction://hlinksldjump"/>
            <a:extLst>
              <a:ext uri="{FF2B5EF4-FFF2-40B4-BE49-F238E27FC236}">
                <a16:creationId xmlns:a16="http://schemas.microsoft.com/office/drawing/2014/main" id="{19E6DE3C-DDAA-4D6D-66D7-5FD0EF4798B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9" name="Рисунок 8" descr="Назад со сплошной заливкой">
            <a:hlinkClick r:id="rId23" action="ppaction://hlinksldjump"/>
            <a:extLst>
              <a:ext uri="{FF2B5EF4-FFF2-40B4-BE49-F238E27FC236}">
                <a16:creationId xmlns:a16="http://schemas.microsoft.com/office/drawing/2014/main" id="{8EB675B3-BF23-8037-3E3B-3D80AB3785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0" name="Рисунок 9" descr="Назад со сплошной заливкой">
            <a:hlinkClick r:id="rId26" action="ppaction://hlinksldjump"/>
            <a:extLst>
              <a:ext uri="{FF2B5EF4-FFF2-40B4-BE49-F238E27FC236}">
                <a16:creationId xmlns:a16="http://schemas.microsoft.com/office/drawing/2014/main" id="{B586EF12-1C68-CB45-E5C9-B037192A1F9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275A40-CF5E-62E1-85D9-B87E29C46F4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 advAuto="0"/>
      <p:bldP spid="5" grpId="0" animBg="1" advAuto="0"/>
      <p:bldP spid="6" grpId="0" animBg="1" advAuto="0"/>
      <p:bldP spid="7" grpId="0" animBg="1" advAuto="0"/>
      <p:bldP spid="20" grpId="0" animBg="1" advAuto="0"/>
      <p:bldP spid="23" grpId="0" animBg="1" advAuto="0"/>
      <p:bldP spid="26" grpId="0" animBg="1" advAuto="0"/>
      <p:bldP spid="29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94C5659-C496-9DCB-7116-B3FCA9B623F5}"/>
              </a:ext>
            </a:extLst>
          </p:cNvPr>
          <p:cNvGrpSpPr/>
          <p:nvPr/>
        </p:nvGrpSpPr>
        <p:grpSpPr>
          <a:xfrm>
            <a:off x="3452819" y="1533066"/>
            <a:ext cx="3901393" cy="1665920"/>
            <a:chOff x="3452819" y="1533066"/>
            <a:chExt cx="3901393" cy="1665920"/>
          </a:xfrm>
        </p:grpSpPr>
        <p:grpSp>
          <p:nvGrpSpPr>
            <p:cNvPr id="15" name="Group 3668">
              <a:extLst>
                <a:ext uri="{FF2B5EF4-FFF2-40B4-BE49-F238E27FC236}">
                  <a16:creationId xmlns:a16="http://schemas.microsoft.com/office/drawing/2014/main" id="{ED0848DF-62C0-B544-A888-C5C816E010F5}"/>
                </a:ext>
              </a:extLst>
            </p:cNvPr>
            <p:cNvGrpSpPr/>
            <p:nvPr/>
          </p:nvGrpSpPr>
          <p:grpSpPr>
            <a:xfrm>
              <a:off x="3531541" y="1533066"/>
              <a:ext cx="3822671" cy="1665920"/>
              <a:chOff x="0" y="71320"/>
              <a:chExt cx="3822670" cy="1665918"/>
            </a:xfrm>
          </p:grpSpPr>
          <p:sp>
            <p:nvSpPr>
              <p:cNvPr id="16" name="Shape 3666">
                <a:extLst>
                  <a:ext uri="{FF2B5EF4-FFF2-40B4-BE49-F238E27FC236}">
                    <a16:creationId xmlns:a16="http://schemas.microsoft.com/office/drawing/2014/main" id="{0ABD78D7-141E-3C4E-96FE-25848B08C8B3}"/>
                  </a:ext>
                </a:extLst>
              </p:cNvPr>
              <p:cNvSpPr/>
              <p:nvPr/>
            </p:nvSpPr>
            <p:spPr>
              <a:xfrm>
                <a:off x="0" y="343736"/>
                <a:ext cx="3289923" cy="1393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4565" y="0"/>
                      <a:pt x="4565" y="0"/>
                      <a:pt x="4565" y="0"/>
                    </a:cubicBezTo>
                    <a:cubicBezTo>
                      <a:pt x="2038" y="0"/>
                      <a:pt x="0" y="4821"/>
                      <a:pt x="0" y="10800"/>
                    </a:cubicBezTo>
                    <a:cubicBezTo>
                      <a:pt x="0" y="16779"/>
                      <a:pt x="2038" y="21600"/>
                      <a:pt x="4565" y="21600"/>
                    </a:cubicBezTo>
                    <a:cubicBezTo>
                      <a:pt x="19522" y="21600"/>
                      <a:pt x="19522" y="21600"/>
                      <a:pt x="19522" y="21600"/>
                    </a:cubicBezTo>
                    <a:cubicBezTo>
                      <a:pt x="19522" y="15043"/>
                      <a:pt x="19522" y="15043"/>
                      <a:pt x="19522" y="15043"/>
                    </a:cubicBezTo>
                    <a:cubicBezTo>
                      <a:pt x="20540" y="15043"/>
                      <a:pt x="20540" y="15043"/>
                      <a:pt x="20540" y="15043"/>
                    </a:cubicBezTo>
                    <a:cubicBezTo>
                      <a:pt x="20540" y="15043"/>
                      <a:pt x="20540" y="15043"/>
                      <a:pt x="20540" y="15043"/>
                    </a:cubicBezTo>
                    <a:cubicBezTo>
                      <a:pt x="4565" y="15043"/>
                      <a:pt x="4565" y="15043"/>
                      <a:pt x="4565" y="15043"/>
                    </a:cubicBezTo>
                    <a:cubicBezTo>
                      <a:pt x="3586" y="15043"/>
                      <a:pt x="2771" y="13114"/>
                      <a:pt x="2771" y="10800"/>
                    </a:cubicBezTo>
                    <a:cubicBezTo>
                      <a:pt x="2771" y="8486"/>
                      <a:pt x="3586" y="6557"/>
                      <a:pt x="4565" y="6557"/>
                    </a:cubicBezTo>
                    <a:cubicBezTo>
                      <a:pt x="21600" y="6557"/>
                      <a:pt x="21600" y="6557"/>
                      <a:pt x="21600" y="6557"/>
                    </a:cubicBezTo>
                    <a:cubicBezTo>
                      <a:pt x="21600" y="3279"/>
                      <a:pt x="21600" y="3279"/>
                      <a:pt x="21600" y="3279"/>
                    </a:cubicBezTo>
                    <a:cubicBezTo>
                      <a:pt x="21600" y="0"/>
                      <a:pt x="21600" y="0"/>
                      <a:pt x="21600" y="0"/>
                    </a:cubicBezTo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" name="Shape 3667">
                <a:extLst>
                  <a:ext uri="{FF2B5EF4-FFF2-40B4-BE49-F238E27FC236}">
                    <a16:creationId xmlns:a16="http://schemas.microsoft.com/office/drawing/2014/main" id="{D12FC8E4-741E-3349-ACF9-D88EEEC51445}"/>
                  </a:ext>
                </a:extLst>
              </p:cNvPr>
              <p:cNvSpPr/>
              <p:nvPr/>
            </p:nvSpPr>
            <p:spPr>
              <a:xfrm rot="5400000">
                <a:off x="3095273" y="265971"/>
                <a:ext cx="922049" cy="532747"/>
              </a:xfrm>
              <a:prstGeom prst="triangl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9" name="Shape 3680">
              <a:extLst>
                <a:ext uri="{FF2B5EF4-FFF2-40B4-BE49-F238E27FC236}">
                  <a16:creationId xmlns:a16="http://schemas.microsoft.com/office/drawing/2014/main" id="{AF01C0C4-6DC9-CC4E-9187-4DD8D1787D0C}"/>
                </a:ext>
              </a:extLst>
            </p:cNvPr>
            <p:cNvSpPr/>
            <p:nvPr/>
          </p:nvSpPr>
          <p:spPr>
            <a:xfrm>
              <a:off x="6804731" y="1789110"/>
              <a:ext cx="476009" cy="370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  <a:cs typeface="+mn-ea"/>
                  <a:sym typeface="+mn-lt"/>
                </a:rPr>
                <a:t>04</a:t>
              </a:r>
            </a:p>
          </p:txBody>
        </p:sp>
        <p:sp>
          <p:nvSpPr>
            <p:cNvPr id="56" name="Shape 3706">
              <a:extLst>
                <a:ext uri="{FF2B5EF4-FFF2-40B4-BE49-F238E27FC236}">
                  <a16:creationId xmlns:a16="http://schemas.microsoft.com/office/drawing/2014/main" id="{6518A0EF-996F-054E-85BD-ABC2FFD97DED}"/>
                </a:ext>
              </a:extLst>
            </p:cNvPr>
            <p:cNvSpPr/>
            <p:nvPr/>
          </p:nvSpPr>
          <p:spPr>
            <a:xfrm rot="5400000">
              <a:off x="3440972" y="2078373"/>
              <a:ext cx="905382" cy="881687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chemeClr val="accent4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>
                <a:cs typeface="+mn-ea"/>
                <a:sym typeface="+mn-lt"/>
              </a:endParaRP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440E5F9C-DA72-9229-B02A-C10B9FDF9E0C}"/>
                </a:ext>
              </a:extLst>
            </p:cNvPr>
            <p:cNvSpPr/>
            <p:nvPr/>
          </p:nvSpPr>
          <p:spPr>
            <a:xfrm>
              <a:off x="3579164" y="201303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z-Latn-AZ" sz="5400" b="1" cap="none" spc="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ru-RU" sz="54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0A250912-9D31-178A-AF9D-6A09117158A4}"/>
              </a:ext>
            </a:extLst>
          </p:cNvPr>
          <p:cNvGrpSpPr/>
          <p:nvPr/>
        </p:nvGrpSpPr>
        <p:grpSpPr>
          <a:xfrm>
            <a:off x="5742283" y="2496995"/>
            <a:ext cx="2993937" cy="1665917"/>
            <a:chOff x="5742283" y="2496995"/>
            <a:chExt cx="2993937" cy="1665917"/>
          </a:xfrm>
        </p:grpSpPr>
        <p:grpSp>
          <p:nvGrpSpPr>
            <p:cNvPr id="18" name="Group 3671">
              <a:extLst>
                <a:ext uri="{FF2B5EF4-FFF2-40B4-BE49-F238E27FC236}">
                  <a16:creationId xmlns:a16="http://schemas.microsoft.com/office/drawing/2014/main" id="{12FCCB28-76ED-4044-9B5F-5905934155E8}"/>
                </a:ext>
              </a:extLst>
            </p:cNvPr>
            <p:cNvGrpSpPr/>
            <p:nvPr/>
          </p:nvGrpSpPr>
          <p:grpSpPr>
            <a:xfrm>
              <a:off x="5742283" y="2496995"/>
              <a:ext cx="2928453" cy="1665917"/>
              <a:chOff x="0" y="71320"/>
              <a:chExt cx="2928451" cy="1665915"/>
            </a:xfrm>
            <a:solidFill>
              <a:srgbClr val="00B050"/>
            </a:solidFill>
          </p:grpSpPr>
          <p:sp>
            <p:nvSpPr>
              <p:cNvPr id="19" name="Shape 3669">
                <a:extLst>
                  <a:ext uri="{FF2B5EF4-FFF2-40B4-BE49-F238E27FC236}">
                    <a16:creationId xmlns:a16="http://schemas.microsoft.com/office/drawing/2014/main" id="{EFB69094-B1CA-3546-BA70-FC57DD1AB73C}"/>
                  </a:ext>
                </a:extLst>
              </p:cNvPr>
              <p:cNvSpPr/>
              <p:nvPr/>
            </p:nvSpPr>
            <p:spPr>
              <a:xfrm>
                <a:off x="0" y="351591"/>
                <a:ext cx="2928452" cy="138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75" y="0"/>
                    </a:moveTo>
                    <a:cubicBezTo>
                      <a:pt x="6773" y="0"/>
                      <a:pt x="6773" y="0"/>
                      <a:pt x="6773" y="0"/>
                    </a:cubicBezTo>
                    <a:cubicBezTo>
                      <a:pt x="6773" y="6587"/>
                      <a:pt x="6773" y="6587"/>
                      <a:pt x="6773" y="6587"/>
                    </a:cubicBezTo>
                    <a:cubicBezTo>
                      <a:pt x="5629" y="6587"/>
                      <a:pt x="5629" y="6587"/>
                      <a:pt x="5629" y="6587"/>
                    </a:cubicBezTo>
                    <a:cubicBezTo>
                      <a:pt x="5629" y="6587"/>
                      <a:pt x="5629" y="6587"/>
                      <a:pt x="5629" y="6587"/>
                    </a:cubicBezTo>
                    <a:cubicBezTo>
                      <a:pt x="16475" y="6587"/>
                      <a:pt x="16475" y="6587"/>
                      <a:pt x="16475" y="6587"/>
                    </a:cubicBezTo>
                    <a:cubicBezTo>
                      <a:pt x="17573" y="6587"/>
                      <a:pt x="18442" y="8427"/>
                      <a:pt x="18442" y="10752"/>
                    </a:cubicBezTo>
                    <a:cubicBezTo>
                      <a:pt x="18442" y="13173"/>
                      <a:pt x="17573" y="15013"/>
                      <a:pt x="16475" y="15013"/>
                    </a:cubicBezTo>
                    <a:cubicBezTo>
                      <a:pt x="2151" y="15013"/>
                      <a:pt x="2151" y="15013"/>
                      <a:pt x="2151" y="15013"/>
                    </a:cubicBezTo>
                    <a:cubicBezTo>
                      <a:pt x="3844" y="18307"/>
                      <a:pt x="3844" y="18307"/>
                      <a:pt x="3844" y="18307"/>
                    </a:cubicBezTo>
                    <a:cubicBezTo>
                      <a:pt x="2151" y="15013"/>
                      <a:pt x="2151" y="15013"/>
                      <a:pt x="2151" y="15013"/>
                    </a:cubicBezTo>
                    <a:cubicBezTo>
                      <a:pt x="1190" y="15013"/>
                      <a:pt x="1190" y="15013"/>
                      <a:pt x="1190" y="15013"/>
                    </a:cubicBezTo>
                    <a:cubicBezTo>
                      <a:pt x="1190" y="21600"/>
                      <a:pt x="1190" y="21600"/>
                      <a:pt x="119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6475" y="21600"/>
                      <a:pt x="16475" y="21600"/>
                      <a:pt x="16475" y="21600"/>
                    </a:cubicBezTo>
                    <a:cubicBezTo>
                      <a:pt x="19266" y="21600"/>
                      <a:pt x="21600" y="16757"/>
                      <a:pt x="21600" y="10752"/>
                    </a:cubicBezTo>
                    <a:cubicBezTo>
                      <a:pt x="21600" y="4843"/>
                      <a:pt x="19266" y="0"/>
                      <a:pt x="16475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" name="Shape 3670">
                <a:extLst>
                  <a:ext uri="{FF2B5EF4-FFF2-40B4-BE49-F238E27FC236}">
                    <a16:creationId xmlns:a16="http://schemas.microsoft.com/office/drawing/2014/main" id="{01127978-EA12-9C4C-AA81-C1F9AE3CECA8}"/>
                  </a:ext>
                </a:extLst>
              </p:cNvPr>
              <p:cNvSpPr/>
              <p:nvPr/>
            </p:nvSpPr>
            <p:spPr>
              <a:xfrm rot="16200000">
                <a:off x="192000" y="265970"/>
                <a:ext cx="922048" cy="532748"/>
              </a:xfrm>
              <a:prstGeom prst="triangl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8" name="Shape 3679">
              <a:extLst>
                <a:ext uri="{FF2B5EF4-FFF2-40B4-BE49-F238E27FC236}">
                  <a16:creationId xmlns:a16="http://schemas.microsoft.com/office/drawing/2014/main" id="{4832A1AB-1D3B-A34A-839D-5BF546498DBD}"/>
                </a:ext>
              </a:extLst>
            </p:cNvPr>
            <p:cNvSpPr/>
            <p:nvPr/>
          </p:nvSpPr>
          <p:spPr>
            <a:xfrm>
              <a:off x="6280920" y="2750946"/>
              <a:ext cx="476009" cy="370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37" name="Shape 3687">
              <a:extLst>
                <a:ext uri="{FF2B5EF4-FFF2-40B4-BE49-F238E27FC236}">
                  <a16:creationId xmlns:a16="http://schemas.microsoft.com/office/drawing/2014/main" id="{FFFF8E58-D9B8-6347-A651-4B1995DDFBB8}"/>
                </a:ext>
              </a:extLst>
            </p:cNvPr>
            <p:cNvSpPr/>
            <p:nvPr/>
          </p:nvSpPr>
          <p:spPr>
            <a:xfrm rot="5400000">
              <a:off x="7842686" y="3000163"/>
              <a:ext cx="905382" cy="881687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rgbClr val="00B05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BBCC4095-2E1F-1AE8-FAAA-29B9DF132BB4}"/>
                </a:ext>
              </a:extLst>
            </p:cNvPr>
            <p:cNvSpPr/>
            <p:nvPr/>
          </p:nvSpPr>
          <p:spPr>
            <a:xfrm>
              <a:off x="8042624" y="298268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z-Latn-AZ" sz="5400" b="1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ru-RU" sz="5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287F60-98BD-5D45-AA94-C44F5FAA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B050"/>
                </a:solidFill>
                <a:cs typeface="+mn-ea"/>
                <a:sym typeface="+mn-lt"/>
              </a:rPr>
              <a:t>1.</a:t>
            </a:r>
            <a:r>
              <a:rPr lang="az-Latn-AZ" sz="4400" b="1" dirty="0">
                <a:solidFill>
                  <a:srgbClr val="00B050"/>
                </a:solidFill>
                <a:cs typeface="+mn-ea"/>
                <a:sym typeface="+mn-lt"/>
              </a:rPr>
              <a:t>2 Bərabərlik hüququnun 4 əsas prinsipi </a:t>
            </a:r>
            <a:endParaRPr lang="en-UA" dirty="0">
              <a:solidFill>
                <a:srgbClr val="00B050"/>
              </a:solidFill>
            </a:endParaRPr>
          </a:p>
        </p:txBody>
      </p:sp>
      <p:sp>
        <p:nvSpPr>
          <p:cNvPr id="4" name="Shape 3655">
            <a:extLst>
              <a:ext uri="{FF2B5EF4-FFF2-40B4-BE49-F238E27FC236}">
                <a16:creationId xmlns:a16="http://schemas.microsoft.com/office/drawing/2014/main" id="{B5EBF572-8A98-0744-999E-7841C1BB0C7E}"/>
              </a:ext>
            </a:extLst>
          </p:cNvPr>
          <p:cNvSpPr/>
          <p:nvPr/>
        </p:nvSpPr>
        <p:spPr>
          <a:xfrm>
            <a:off x="8890714" y="2722345"/>
            <a:ext cx="2825036" cy="1448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lnSpc>
                <a:spcPct val="150000"/>
              </a:lnSpc>
              <a:defRPr sz="9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Bərabərlik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yalnız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hüquqlarda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deyil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faktiki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imkanlara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çıxışda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da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təmin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olunmalıdır.</a:t>
            </a:r>
            <a:r>
              <a:rPr lang="az-Latn-AZ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Təhsil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səhiyyə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məşğulluq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və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digər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sahələrdə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bütün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insanlar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eyni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imkanlara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malik olmalıdırlar.</a:t>
            </a:r>
            <a:endParaRPr sz="1200" dirty="0">
              <a:solidFill>
                <a:srgbClr val="3A383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Shape 3657">
            <a:extLst>
              <a:ext uri="{FF2B5EF4-FFF2-40B4-BE49-F238E27FC236}">
                <a16:creationId xmlns:a16="http://schemas.microsoft.com/office/drawing/2014/main" id="{28DA26AA-B4DB-3D43-A473-B45947459603}"/>
              </a:ext>
            </a:extLst>
          </p:cNvPr>
          <p:cNvSpPr/>
          <p:nvPr/>
        </p:nvSpPr>
        <p:spPr>
          <a:xfrm>
            <a:off x="8890714" y="4899366"/>
            <a:ext cx="2825036" cy="89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lnSpc>
                <a:spcPct val="150000"/>
              </a:lnSpc>
              <a:defRPr sz="9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Bütün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şəxslər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hüquqi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statusundan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və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sosial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mənşəyindən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asılı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olmayaraq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qanun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və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məhkəmə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qarşısında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bərabər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sayılırlar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.</a:t>
            </a:r>
            <a:endParaRPr sz="1200" dirty="0">
              <a:solidFill>
                <a:srgbClr val="3A383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Shape 3659">
            <a:extLst>
              <a:ext uri="{FF2B5EF4-FFF2-40B4-BE49-F238E27FC236}">
                <a16:creationId xmlns:a16="http://schemas.microsoft.com/office/drawing/2014/main" id="{7D1A26F8-E9F8-794D-A2CC-67761497FCCB}"/>
              </a:ext>
            </a:extLst>
          </p:cNvPr>
          <p:cNvSpPr/>
          <p:nvPr/>
        </p:nvSpPr>
        <p:spPr>
          <a:xfrm>
            <a:off x="542925" y="1931535"/>
            <a:ext cx="2755401" cy="117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50000"/>
              </a:lnSpc>
              <a:defRPr sz="9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Sosial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cəhətdən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əlverişsiz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mövqedə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olan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qrupların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hüquqlarını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qorumaq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üçün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əlavə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tədbirlərin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görülməsi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qanunvericiliklə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dəstəklənir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.</a:t>
            </a:r>
            <a:endParaRPr sz="1200" dirty="0">
              <a:solidFill>
                <a:srgbClr val="3A383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Shape 3661">
            <a:extLst>
              <a:ext uri="{FF2B5EF4-FFF2-40B4-BE49-F238E27FC236}">
                <a16:creationId xmlns:a16="http://schemas.microsoft.com/office/drawing/2014/main" id="{5FFAB40E-A8AF-E24B-B60B-522C186CA504}"/>
              </a:ext>
            </a:extLst>
          </p:cNvPr>
          <p:cNvSpPr/>
          <p:nvPr/>
        </p:nvSpPr>
        <p:spPr>
          <a:xfrm>
            <a:off x="542925" y="3865860"/>
            <a:ext cx="2755401" cy="117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50000"/>
              </a:lnSpc>
              <a:defRPr sz="900">
                <a:solidFill>
                  <a:srgbClr val="3A383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İnsanlar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irqinə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cinsinə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yaşına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dininə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dilinə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sosial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vəziyyətinə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sağlamlıq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durumuna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və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digər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fərqliliklərinə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görə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ayrı-seçkiliyə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məruz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1200" dirty="0" err="1">
                <a:latin typeface="+mn-lt"/>
                <a:ea typeface="+mn-ea"/>
                <a:cs typeface="+mn-ea"/>
                <a:sym typeface="+mn-lt"/>
              </a:rPr>
              <a:t>qalmamalıdırlar</a:t>
            </a:r>
            <a:r>
              <a:rPr lang="en-US" sz="1200" dirty="0">
                <a:latin typeface="+mn-lt"/>
                <a:ea typeface="+mn-ea"/>
                <a:cs typeface="+mn-ea"/>
                <a:sym typeface="+mn-lt"/>
              </a:rPr>
              <a:t>.</a:t>
            </a:r>
            <a:endParaRPr sz="1200" dirty="0">
              <a:solidFill>
                <a:srgbClr val="3A383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A776698-3D8C-462F-4EF1-F5C869B06EF9}"/>
              </a:ext>
            </a:extLst>
          </p:cNvPr>
          <p:cNvGrpSpPr/>
          <p:nvPr/>
        </p:nvGrpSpPr>
        <p:grpSpPr>
          <a:xfrm>
            <a:off x="3452819" y="3471400"/>
            <a:ext cx="3208863" cy="1660676"/>
            <a:chOff x="3452819" y="3471400"/>
            <a:chExt cx="3208863" cy="1660676"/>
          </a:xfrm>
        </p:grpSpPr>
        <p:sp>
          <p:nvSpPr>
            <p:cNvPr id="13" name="Shape 3664">
              <a:extLst>
                <a:ext uri="{FF2B5EF4-FFF2-40B4-BE49-F238E27FC236}">
                  <a16:creationId xmlns:a16="http://schemas.microsoft.com/office/drawing/2014/main" id="{4D9E51BC-4D72-5542-9E28-DA76D9DC3981}"/>
                </a:ext>
              </a:extLst>
            </p:cNvPr>
            <p:cNvSpPr/>
            <p:nvPr/>
          </p:nvSpPr>
          <p:spPr>
            <a:xfrm>
              <a:off x="5742285" y="3471400"/>
              <a:ext cx="290752" cy="267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E7ED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14" name="Shape 3665">
              <a:extLst>
                <a:ext uri="{FF2B5EF4-FFF2-40B4-BE49-F238E27FC236}">
                  <a16:creationId xmlns:a16="http://schemas.microsoft.com/office/drawing/2014/main" id="{CE230C17-EE05-6640-857B-A6FF2C42AF06}"/>
                </a:ext>
              </a:extLst>
            </p:cNvPr>
            <p:cNvSpPr/>
            <p:nvPr/>
          </p:nvSpPr>
          <p:spPr>
            <a:xfrm>
              <a:off x="6033036" y="3738572"/>
              <a:ext cx="230506" cy="21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D3DE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>
                <a:cs typeface="+mn-ea"/>
                <a:sym typeface="+mn-lt"/>
              </a:endParaRPr>
            </a:p>
          </p:txBody>
        </p:sp>
        <p:grpSp>
          <p:nvGrpSpPr>
            <p:cNvPr id="21" name="Group 3674">
              <a:extLst>
                <a:ext uri="{FF2B5EF4-FFF2-40B4-BE49-F238E27FC236}">
                  <a16:creationId xmlns:a16="http://schemas.microsoft.com/office/drawing/2014/main" id="{F91724B3-0841-3849-9697-0B385E37094A}"/>
                </a:ext>
              </a:extLst>
            </p:cNvPr>
            <p:cNvGrpSpPr/>
            <p:nvPr/>
          </p:nvGrpSpPr>
          <p:grpSpPr>
            <a:xfrm>
              <a:off x="3531539" y="3497607"/>
              <a:ext cx="3130143" cy="1634469"/>
              <a:chOff x="0" y="71320"/>
              <a:chExt cx="3130141" cy="1634468"/>
            </a:xfrm>
          </p:grpSpPr>
          <p:sp>
            <p:nvSpPr>
              <p:cNvPr id="22" name="Shape 3672">
                <a:extLst>
                  <a:ext uri="{FF2B5EF4-FFF2-40B4-BE49-F238E27FC236}">
                    <a16:creationId xmlns:a16="http://schemas.microsoft.com/office/drawing/2014/main" id="{7D2274BD-2409-CD41-A1E3-9FBEA8DBB1D5}"/>
                  </a:ext>
                </a:extLst>
              </p:cNvPr>
              <p:cNvSpPr/>
              <p:nvPr/>
            </p:nvSpPr>
            <p:spPr>
              <a:xfrm>
                <a:off x="0" y="312286"/>
                <a:ext cx="3130142" cy="1393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71" y="0"/>
                    </a:moveTo>
                    <a:cubicBezTo>
                      <a:pt x="4800" y="0"/>
                      <a:pt x="4800" y="0"/>
                      <a:pt x="4800" y="0"/>
                    </a:cubicBezTo>
                    <a:cubicBezTo>
                      <a:pt x="2143" y="0"/>
                      <a:pt x="0" y="4821"/>
                      <a:pt x="0" y="10800"/>
                    </a:cubicBezTo>
                    <a:cubicBezTo>
                      <a:pt x="0" y="16779"/>
                      <a:pt x="2143" y="21600"/>
                      <a:pt x="48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0529" y="21600"/>
                      <a:pt x="20529" y="21600"/>
                      <a:pt x="20529" y="21600"/>
                    </a:cubicBezTo>
                    <a:cubicBezTo>
                      <a:pt x="20529" y="15043"/>
                      <a:pt x="20529" y="15043"/>
                      <a:pt x="20529" y="15043"/>
                    </a:cubicBezTo>
                    <a:cubicBezTo>
                      <a:pt x="19629" y="15043"/>
                      <a:pt x="19629" y="15043"/>
                      <a:pt x="19629" y="15043"/>
                    </a:cubicBezTo>
                    <a:cubicBezTo>
                      <a:pt x="18043" y="18321"/>
                      <a:pt x="18043" y="18321"/>
                      <a:pt x="18043" y="18321"/>
                    </a:cubicBezTo>
                    <a:cubicBezTo>
                      <a:pt x="19629" y="15043"/>
                      <a:pt x="19629" y="15043"/>
                      <a:pt x="19629" y="15043"/>
                    </a:cubicBezTo>
                    <a:cubicBezTo>
                      <a:pt x="4800" y="15043"/>
                      <a:pt x="4800" y="15043"/>
                      <a:pt x="4800" y="15043"/>
                    </a:cubicBezTo>
                    <a:cubicBezTo>
                      <a:pt x="3771" y="15043"/>
                      <a:pt x="2914" y="13114"/>
                      <a:pt x="2914" y="10800"/>
                    </a:cubicBezTo>
                    <a:cubicBezTo>
                      <a:pt x="2914" y="8486"/>
                      <a:pt x="3771" y="6557"/>
                      <a:pt x="4800" y="6557"/>
                    </a:cubicBezTo>
                    <a:cubicBezTo>
                      <a:pt x="15257" y="6557"/>
                      <a:pt x="15257" y="6557"/>
                      <a:pt x="15257" y="6557"/>
                    </a:cubicBezTo>
                    <a:cubicBezTo>
                      <a:pt x="15257" y="0"/>
                      <a:pt x="15257" y="0"/>
                      <a:pt x="15257" y="0"/>
                    </a:cubicBezTo>
                    <a:cubicBezTo>
                      <a:pt x="16371" y="0"/>
                      <a:pt x="16371" y="0"/>
                      <a:pt x="16371" y="0"/>
                    </a:cubicBezTo>
                    <a:cubicBezTo>
                      <a:pt x="16371" y="0"/>
                      <a:pt x="16371" y="0"/>
                      <a:pt x="16371" y="0"/>
                    </a:cubicBezTo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" name="Shape 3673">
                <a:extLst>
                  <a:ext uri="{FF2B5EF4-FFF2-40B4-BE49-F238E27FC236}">
                    <a16:creationId xmlns:a16="http://schemas.microsoft.com/office/drawing/2014/main" id="{A738CB83-D54F-DA4C-8395-CCFB9DD05E89}"/>
                  </a:ext>
                </a:extLst>
              </p:cNvPr>
              <p:cNvSpPr/>
              <p:nvPr/>
            </p:nvSpPr>
            <p:spPr>
              <a:xfrm rot="5400000">
                <a:off x="2013831" y="265970"/>
                <a:ext cx="922047" cy="532747"/>
              </a:xfrm>
              <a:prstGeom prst="triangl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0" name="Shape 3681">
              <a:extLst>
                <a:ext uri="{FF2B5EF4-FFF2-40B4-BE49-F238E27FC236}">
                  <a16:creationId xmlns:a16="http://schemas.microsoft.com/office/drawing/2014/main" id="{B06D2A91-C9CC-6F43-94B8-07F11B9C7B2B}"/>
                </a:ext>
              </a:extLst>
            </p:cNvPr>
            <p:cNvSpPr/>
            <p:nvPr/>
          </p:nvSpPr>
          <p:spPr>
            <a:xfrm>
              <a:off x="5699783" y="3739538"/>
              <a:ext cx="476009" cy="370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53" name="Shape 3703">
              <a:extLst>
                <a:ext uri="{FF2B5EF4-FFF2-40B4-BE49-F238E27FC236}">
                  <a16:creationId xmlns:a16="http://schemas.microsoft.com/office/drawing/2014/main" id="{ED6D485C-1FDC-4C44-BDD9-C38EC2E961DF}"/>
                </a:ext>
              </a:extLst>
            </p:cNvPr>
            <p:cNvSpPr/>
            <p:nvPr/>
          </p:nvSpPr>
          <p:spPr>
            <a:xfrm rot="5400000">
              <a:off x="3440972" y="3978071"/>
              <a:ext cx="905382" cy="881687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chemeClr val="accent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B0A98608-B7FD-0147-B78B-E5282A0A9784}"/>
                </a:ext>
              </a:extLst>
            </p:cNvPr>
            <p:cNvSpPr/>
            <p:nvPr/>
          </p:nvSpPr>
          <p:spPr>
            <a:xfrm>
              <a:off x="3584144" y="3924958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z-Latn-AZ" sz="5400" b="1" cap="none" spc="0" dirty="0">
                  <a:ln w="0"/>
                  <a:solidFill>
                    <a:schemeClr val="accent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ru-RU" sz="5400" b="1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71B922E-EA10-1FD3-598D-857561F6957C}"/>
              </a:ext>
            </a:extLst>
          </p:cNvPr>
          <p:cNvGrpSpPr/>
          <p:nvPr/>
        </p:nvGrpSpPr>
        <p:grpSpPr>
          <a:xfrm>
            <a:off x="5742283" y="4440562"/>
            <a:ext cx="2996901" cy="1655440"/>
            <a:chOff x="5742283" y="4440562"/>
            <a:chExt cx="2996901" cy="1655440"/>
          </a:xfrm>
        </p:grpSpPr>
        <p:sp>
          <p:nvSpPr>
            <p:cNvPr id="11" name="Shape 3662">
              <a:extLst>
                <a:ext uri="{FF2B5EF4-FFF2-40B4-BE49-F238E27FC236}">
                  <a16:creationId xmlns:a16="http://schemas.microsoft.com/office/drawing/2014/main" id="{61C27219-B233-3A42-88AA-3270AA5B4514}"/>
                </a:ext>
              </a:extLst>
            </p:cNvPr>
            <p:cNvSpPr/>
            <p:nvPr/>
          </p:nvSpPr>
          <p:spPr>
            <a:xfrm>
              <a:off x="6376170" y="4440563"/>
              <a:ext cx="285512" cy="267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1E7ED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12" name="Shape 3663">
              <a:extLst>
                <a:ext uri="{FF2B5EF4-FFF2-40B4-BE49-F238E27FC236}">
                  <a16:creationId xmlns:a16="http://schemas.microsoft.com/office/drawing/2014/main" id="{F7932C1B-C4B2-044C-8535-A98F490427C0}"/>
                </a:ext>
              </a:extLst>
            </p:cNvPr>
            <p:cNvSpPr/>
            <p:nvPr/>
          </p:nvSpPr>
          <p:spPr>
            <a:xfrm>
              <a:off x="6145669" y="4707739"/>
              <a:ext cx="230506" cy="21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D3DE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>
                <a:cs typeface="+mn-ea"/>
                <a:sym typeface="+mn-lt"/>
              </a:endParaRPr>
            </a:p>
          </p:txBody>
        </p:sp>
        <p:grpSp>
          <p:nvGrpSpPr>
            <p:cNvPr id="24" name="Group 3677">
              <a:extLst>
                <a:ext uri="{FF2B5EF4-FFF2-40B4-BE49-F238E27FC236}">
                  <a16:creationId xmlns:a16="http://schemas.microsoft.com/office/drawing/2014/main" id="{8A19A553-A7CA-A04E-B3D2-3077F0A4CF15}"/>
                </a:ext>
              </a:extLst>
            </p:cNvPr>
            <p:cNvGrpSpPr/>
            <p:nvPr/>
          </p:nvGrpSpPr>
          <p:grpSpPr>
            <a:xfrm>
              <a:off x="5742283" y="4440562"/>
              <a:ext cx="2928453" cy="1655440"/>
              <a:chOff x="0" y="71320"/>
              <a:chExt cx="2928451" cy="1655439"/>
            </a:xfrm>
          </p:grpSpPr>
          <p:sp>
            <p:nvSpPr>
              <p:cNvPr id="25" name="Shape 3675">
                <a:extLst>
                  <a:ext uri="{FF2B5EF4-FFF2-40B4-BE49-F238E27FC236}">
                    <a16:creationId xmlns:a16="http://schemas.microsoft.com/office/drawing/2014/main" id="{022566CB-CD9C-F744-9D14-E8ABB41313D8}"/>
                  </a:ext>
                </a:extLst>
              </p:cNvPr>
              <p:cNvSpPr/>
              <p:nvPr/>
            </p:nvSpPr>
            <p:spPr>
              <a:xfrm>
                <a:off x="0" y="338497"/>
                <a:ext cx="2928452" cy="1388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75" y="0"/>
                    </a:moveTo>
                    <a:cubicBezTo>
                      <a:pt x="5629" y="0"/>
                      <a:pt x="5629" y="0"/>
                      <a:pt x="5629" y="0"/>
                    </a:cubicBezTo>
                    <a:cubicBezTo>
                      <a:pt x="5629" y="0"/>
                      <a:pt x="5629" y="0"/>
                      <a:pt x="5629" y="0"/>
                    </a:cubicBezTo>
                    <a:cubicBezTo>
                      <a:pt x="6773" y="0"/>
                      <a:pt x="6773" y="0"/>
                      <a:pt x="6773" y="0"/>
                    </a:cubicBezTo>
                    <a:cubicBezTo>
                      <a:pt x="6773" y="6587"/>
                      <a:pt x="6773" y="6587"/>
                      <a:pt x="6773" y="6587"/>
                    </a:cubicBezTo>
                    <a:cubicBezTo>
                      <a:pt x="16475" y="6587"/>
                      <a:pt x="16475" y="6587"/>
                      <a:pt x="16475" y="6587"/>
                    </a:cubicBezTo>
                    <a:cubicBezTo>
                      <a:pt x="17573" y="6587"/>
                      <a:pt x="18442" y="8427"/>
                      <a:pt x="18442" y="10752"/>
                    </a:cubicBezTo>
                    <a:cubicBezTo>
                      <a:pt x="18442" y="13076"/>
                      <a:pt x="17573" y="15013"/>
                      <a:pt x="16475" y="15013"/>
                    </a:cubicBezTo>
                    <a:cubicBezTo>
                      <a:pt x="0" y="15013"/>
                      <a:pt x="0" y="15013"/>
                      <a:pt x="0" y="15013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6475" y="21600"/>
                      <a:pt x="16475" y="21600"/>
                      <a:pt x="16475" y="21600"/>
                    </a:cubicBezTo>
                    <a:cubicBezTo>
                      <a:pt x="19266" y="21600"/>
                      <a:pt x="21600" y="16757"/>
                      <a:pt x="21600" y="10752"/>
                    </a:cubicBezTo>
                    <a:cubicBezTo>
                      <a:pt x="21600" y="4843"/>
                      <a:pt x="19266" y="0"/>
                      <a:pt x="16475" y="0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Shape 3676">
                <a:extLst>
                  <a:ext uri="{FF2B5EF4-FFF2-40B4-BE49-F238E27FC236}">
                    <a16:creationId xmlns:a16="http://schemas.microsoft.com/office/drawing/2014/main" id="{27D7AB94-524C-A546-93B3-72F759BF4AED}"/>
                  </a:ext>
                </a:extLst>
              </p:cNvPr>
              <p:cNvSpPr/>
              <p:nvPr/>
            </p:nvSpPr>
            <p:spPr>
              <a:xfrm rot="16200000">
                <a:off x="192000" y="265970"/>
                <a:ext cx="922048" cy="532748"/>
              </a:xfrm>
              <a:prstGeom prst="triangl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7" name="Shape 3678">
              <a:extLst>
                <a:ext uri="{FF2B5EF4-FFF2-40B4-BE49-F238E27FC236}">
                  <a16:creationId xmlns:a16="http://schemas.microsoft.com/office/drawing/2014/main" id="{584188C2-4B1B-8045-B974-AFFEF44AADE0}"/>
                </a:ext>
              </a:extLst>
            </p:cNvPr>
            <p:cNvSpPr/>
            <p:nvPr/>
          </p:nvSpPr>
          <p:spPr>
            <a:xfrm>
              <a:off x="6280920" y="4708438"/>
              <a:ext cx="476009" cy="370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32" name="Shape 3682">
              <a:extLst>
                <a:ext uri="{FF2B5EF4-FFF2-40B4-BE49-F238E27FC236}">
                  <a16:creationId xmlns:a16="http://schemas.microsoft.com/office/drawing/2014/main" id="{91BB2633-26F3-E845-AC5F-BEED3023C4D8}"/>
                </a:ext>
              </a:extLst>
            </p:cNvPr>
            <p:cNvSpPr/>
            <p:nvPr/>
          </p:nvSpPr>
          <p:spPr>
            <a:xfrm rot="5400000">
              <a:off x="7845650" y="4931754"/>
              <a:ext cx="905382" cy="881687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chemeClr val="accent1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>
                <a:cs typeface="+mn-ea"/>
                <a:sym typeface="+mn-lt"/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066DB6FA-3756-20FC-A3FD-5CD15A5AE6D8}"/>
                </a:ext>
              </a:extLst>
            </p:cNvPr>
            <p:cNvSpPr/>
            <p:nvPr/>
          </p:nvSpPr>
          <p:spPr>
            <a:xfrm>
              <a:off x="8042754" y="487936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z-Latn-AZ" sz="5400" b="1" cap="none" spc="0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ru-RU" sz="5400" b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Рисунок 2" descr="Дом со сплошной заливкой">
            <a:hlinkClick r:id="rId2" action="ppaction://hlinksldjump"/>
            <a:extLst>
              <a:ext uri="{FF2B5EF4-FFF2-40B4-BE49-F238E27FC236}">
                <a16:creationId xmlns:a16="http://schemas.microsoft.com/office/drawing/2014/main" id="{11EE1A64-0A80-6561-E9DB-18812BE72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5" name="Рисунок 4" descr="Назад со сплошной заливкой">
            <a:hlinkClick r:id="rId5" action="ppaction://hlinksldjump"/>
            <a:extLst>
              <a:ext uri="{FF2B5EF4-FFF2-40B4-BE49-F238E27FC236}">
                <a16:creationId xmlns:a16="http://schemas.microsoft.com/office/drawing/2014/main" id="{7655F86F-3C76-B503-7832-055AD0D38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34" name="Рисунок 33" descr="Назад со сплошной заливкой">
            <a:hlinkClick r:id="rId8" action="ppaction://hlinksldjump"/>
            <a:extLst>
              <a:ext uri="{FF2B5EF4-FFF2-40B4-BE49-F238E27FC236}">
                <a16:creationId xmlns:a16="http://schemas.microsoft.com/office/drawing/2014/main" id="{D2DA0FBF-BC8D-5A09-DBCF-E24BD9FF12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36" name="Рисунок 35" descr="Успех группы со сплошной заливкой">
            <a:extLst>
              <a:ext uri="{FF2B5EF4-FFF2-40B4-BE49-F238E27FC236}">
                <a16:creationId xmlns:a16="http://schemas.microsoft.com/office/drawing/2014/main" id="{2B49329E-92A8-56D6-D697-62AC7E1BFB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78478" y="1074530"/>
            <a:ext cx="1800000" cy="1800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D43B706-53C8-6772-800A-31767C103A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 advAuto="0"/>
      <p:bldP spid="6" grpId="0" animBg="1" advAuto="0"/>
      <p:bldP spid="8" grpId="0" animBg="1" advAuto="0"/>
      <p:bldP spid="1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F9002-F8CD-210E-F05B-8BBD67CAE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1CB9-0B3A-D354-E338-5A621CB8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400" b="1" dirty="0">
                <a:solidFill>
                  <a:srgbClr val="FFC000"/>
                </a:solidFill>
                <a:cs typeface="+mn-ea"/>
                <a:sym typeface="+mn-lt"/>
              </a:rPr>
              <a:t>1.</a:t>
            </a:r>
            <a:r>
              <a:rPr lang="az-Latn-AZ" sz="4400" b="1" dirty="0">
                <a:solidFill>
                  <a:srgbClr val="FFC000"/>
                </a:solidFill>
                <a:cs typeface="+mn-ea"/>
                <a:sym typeface="+mn-lt"/>
              </a:rPr>
              <a:t>3 Milli qanunvericilik</a:t>
            </a:r>
            <a:endParaRPr lang="en-US" sz="44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  <p:sp>
        <p:nvSpPr>
          <p:cNvPr id="3" name="Shape 3998">
            <a:extLst>
              <a:ext uri="{FF2B5EF4-FFF2-40B4-BE49-F238E27FC236}">
                <a16:creationId xmlns:a16="http://schemas.microsoft.com/office/drawing/2014/main" id="{C21FDD07-78CD-F401-656F-CD0A1EFA3D45}"/>
              </a:ext>
            </a:extLst>
          </p:cNvPr>
          <p:cNvSpPr/>
          <p:nvPr/>
        </p:nvSpPr>
        <p:spPr>
          <a:xfrm>
            <a:off x="5270501" y="2971801"/>
            <a:ext cx="1620841" cy="1620841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  <a:bevel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grpSp>
        <p:nvGrpSpPr>
          <p:cNvPr id="20" name="Group 4019">
            <a:extLst>
              <a:ext uri="{FF2B5EF4-FFF2-40B4-BE49-F238E27FC236}">
                <a16:creationId xmlns:a16="http://schemas.microsoft.com/office/drawing/2014/main" id="{EFDBE542-BA32-E86A-9F68-E874D5E2F34A}"/>
              </a:ext>
            </a:extLst>
          </p:cNvPr>
          <p:cNvGrpSpPr/>
          <p:nvPr/>
        </p:nvGrpSpPr>
        <p:grpSpPr>
          <a:xfrm>
            <a:off x="400051" y="1540866"/>
            <a:ext cx="3364240" cy="2055294"/>
            <a:chOff x="-1250849" y="0"/>
            <a:chExt cx="3364239" cy="2055293"/>
          </a:xfrm>
        </p:grpSpPr>
        <p:sp>
          <p:nvSpPr>
            <p:cNvPr id="21" name="Shape 4017">
              <a:extLst>
                <a:ext uri="{FF2B5EF4-FFF2-40B4-BE49-F238E27FC236}">
                  <a16:creationId xmlns:a16="http://schemas.microsoft.com/office/drawing/2014/main" id="{DCE3C524-1477-A05D-2857-E6C3707CAE42}"/>
                </a:ext>
              </a:extLst>
            </p:cNvPr>
            <p:cNvSpPr/>
            <p:nvPr/>
          </p:nvSpPr>
          <p:spPr>
            <a:xfrm>
              <a:off x="-1250849" y="606566"/>
              <a:ext cx="3364239" cy="1448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dirty="0">
                  <a:cs typeface="+mn-ea"/>
                  <a:sym typeface="+mn-lt"/>
                </a:rPr>
                <a:t>Hamı qanun və məhkəmə qarşısında bərabərdir.</a:t>
              </a:r>
            </a:p>
            <a:p>
              <a:pPr>
                <a:defRPr sz="1800"/>
              </a:pPr>
              <a:r>
                <a:rPr lang="az-Latn-AZ" sz="1200" dirty="0">
                  <a:cs typeface="+mn-ea"/>
                  <a:sym typeface="+mn-lt"/>
                </a:rPr>
                <a:t>Kişi ilə qadının eyni hüquqları və azadlıqları vardır.</a:t>
              </a:r>
            </a:p>
            <a:p>
              <a:pPr>
                <a:defRPr sz="1800"/>
              </a:pPr>
              <a:r>
                <a:rPr lang="az-Latn-AZ" sz="1200" dirty="0">
                  <a:cs typeface="+mn-ea"/>
                  <a:sym typeface="+mn-lt"/>
                </a:rPr>
                <a:t>Dövlət, hər kəsin hüquq və azadlıqlarının bərabərliyinə təminat verir.</a:t>
              </a:r>
            </a:p>
            <a:p>
              <a:pPr>
                <a:defRPr sz="1800"/>
              </a:pPr>
              <a:endParaRPr sz="1200" dirty="0">
                <a:cs typeface="+mn-ea"/>
                <a:sym typeface="+mn-lt"/>
              </a:endParaRPr>
            </a:p>
          </p:txBody>
        </p:sp>
        <p:sp>
          <p:nvSpPr>
            <p:cNvPr id="22" name="Shape 4018">
              <a:extLst>
                <a:ext uri="{FF2B5EF4-FFF2-40B4-BE49-F238E27FC236}">
                  <a16:creationId xmlns:a16="http://schemas.microsoft.com/office/drawing/2014/main" id="{852653BF-4BA5-0A55-0415-B61DF9D0D824}"/>
                </a:ext>
              </a:extLst>
            </p:cNvPr>
            <p:cNvSpPr/>
            <p:nvPr/>
          </p:nvSpPr>
          <p:spPr>
            <a:xfrm>
              <a:off x="-972070" y="0"/>
              <a:ext cx="3085458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2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chemeClr val="accent2"/>
                  </a:solidFill>
                  <a:cs typeface="+mn-ea"/>
                  <a:sym typeface="+mn-lt"/>
                </a:rPr>
                <a:t>Azərbaycan Respublikasının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chemeClr val="accent2"/>
                  </a:solidFill>
                  <a:cs typeface="+mn-ea"/>
                  <a:sym typeface="+mn-lt"/>
                </a:rPr>
                <a:t>Konstitusiyası 25-ci maddəsi</a:t>
              </a:r>
            </a:p>
          </p:txBody>
        </p:sp>
      </p:grpSp>
      <p:grpSp>
        <p:nvGrpSpPr>
          <p:cNvPr id="23" name="Group 4022">
            <a:extLst>
              <a:ext uri="{FF2B5EF4-FFF2-40B4-BE49-F238E27FC236}">
                <a16:creationId xmlns:a16="http://schemas.microsoft.com/office/drawing/2014/main" id="{AC97675C-5666-648D-FB64-BE482F4D959F}"/>
              </a:ext>
            </a:extLst>
          </p:cNvPr>
          <p:cNvGrpSpPr/>
          <p:nvPr/>
        </p:nvGrpSpPr>
        <p:grpSpPr>
          <a:xfrm>
            <a:off x="589832" y="4404952"/>
            <a:ext cx="3174457" cy="1568569"/>
            <a:chOff x="-1061068" y="0"/>
            <a:chExt cx="3174456" cy="1568569"/>
          </a:xfrm>
        </p:grpSpPr>
        <p:sp>
          <p:nvSpPr>
            <p:cNvPr id="24" name="Shape 4020">
              <a:extLst>
                <a:ext uri="{FF2B5EF4-FFF2-40B4-BE49-F238E27FC236}">
                  <a16:creationId xmlns:a16="http://schemas.microsoft.com/office/drawing/2014/main" id="{F5546A34-DB0E-8BDE-6AFC-E78BDCF1F0B8}"/>
                </a:ext>
              </a:extLst>
            </p:cNvPr>
            <p:cNvSpPr/>
            <p:nvPr/>
          </p:nvSpPr>
          <p:spPr>
            <a:xfrm>
              <a:off x="-883149" y="396840"/>
              <a:ext cx="2996537" cy="1171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en-US" sz="1200" dirty="0" err="1">
                  <a:cs typeface="+mn-ea"/>
                  <a:sym typeface="+mn-lt"/>
                </a:rPr>
                <a:t>Normativ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hüquqi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aktlar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hüquqa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və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haqq-ədalətə</a:t>
              </a:r>
              <a:r>
                <a:rPr lang="en-US" sz="1200" dirty="0">
                  <a:cs typeface="+mn-ea"/>
                  <a:sym typeface="+mn-lt"/>
                </a:rPr>
                <a:t> (</a:t>
              </a:r>
              <a:r>
                <a:rPr lang="en-US" sz="1200" dirty="0" err="1">
                  <a:cs typeface="+mn-ea"/>
                  <a:sym typeface="+mn-lt"/>
                </a:rPr>
                <a:t>bərabər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mənafelərə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bərabər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münasibətə</a:t>
              </a:r>
              <a:r>
                <a:rPr lang="en-US" sz="1200" dirty="0">
                  <a:cs typeface="+mn-ea"/>
                  <a:sym typeface="+mn-lt"/>
                </a:rPr>
                <a:t>) </a:t>
              </a:r>
              <a:r>
                <a:rPr lang="en-US" sz="1200" dirty="0" err="1">
                  <a:cs typeface="+mn-ea"/>
                  <a:sym typeface="+mn-lt"/>
                </a:rPr>
                <a:t>əsaslanmalıdır</a:t>
              </a:r>
              <a:r>
                <a:rPr lang="az-Latn-AZ" sz="1200" dirty="0">
                  <a:cs typeface="+mn-ea"/>
                  <a:sym typeface="+mn-lt"/>
                </a:rPr>
                <a:t>. </a:t>
              </a:r>
            </a:p>
            <a:p>
              <a:pPr>
                <a:defRPr sz="1800"/>
              </a:pPr>
              <a:r>
                <a:rPr lang="en-US" sz="1200" dirty="0" err="1">
                  <a:cs typeface="+mn-ea"/>
                  <a:sym typeface="+mn-lt"/>
                </a:rPr>
                <a:t>Qanunlar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Konstitusiyaya</a:t>
              </a:r>
              <a:r>
                <a:rPr lang="en-US" sz="1200" dirty="0">
                  <a:cs typeface="+mn-ea"/>
                  <a:sym typeface="+mn-lt"/>
                </a:rPr>
                <a:t> </a:t>
              </a:r>
              <a:r>
                <a:rPr lang="en-US" sz="1200" dirty="0" err="1">
                  <a:cs typeface="+mn-ea"/>
                  <a:sym typeface="+mn-lt"/>
                </a:rPr>
                <a:t>zidd</a:t>
              </a:r>
              <a:r>
                <a:rPr lang="en-US" sz="1200" dirty="0">
                  <a:cs typeface="+mn-ea"/>
                  <a:sym typeface="+mn-lt"/>
                </a:rPr>
                <a:t> olmamalıdır.</a:t>
              </a:r>
              <a:endParaRPr lang="az-Latn-AZ" sz="1200" dirty="0">
                <a:cs typeface="+mn-ea"/>
                <a:sym typeface="+mn-lt"/>
              </a:endParaRPr>
            </a:p>
          </p:txBody>
        </p:sp>
        <p:sp>
          <p:nvSpPr>
            <p:cNvPr id="25" name="Shape 4021">
              <a:extLst>
                <a:ext uri="{FF2B5EF4-FFF2-40B4-BE49-F238E27FC236}">
                  <a16:creationId xmlns:a16="http://schemas.microsoft.com/office/drawing/2014/main" id="{589799F7-4DB7-C1EB-25B2-AFBB11A40F02}"/>
                </a:ext>
              </a:extLst>
            </p:cNvPr>
            <p:cNvSpPr/>
            <p:nvPr/>
          </p:nvSpPr>
          <p:spPr>
            <a:xfrm>
              <a:off x="-1061068" y="0"/>
              <a:ext cx="3174456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5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5B9BD5"/>
                  </a:solidFill>
                  <a:cs typeface="+mn-ea"/>
                  <a:sym typeface="+mn-lt"/>
                </a:rPr>
                <a:t>Digər normativ hüquqi aktlar</a:t>
              </a:r>
            </a:p>
          </p:txBody>
        </p:sp>
      </p:grpSp>
      <p:grpSp>
        <p:nvGrpSpPr>
          <p:cNvPr id="26" name="Group 4025">
            <a:extLst>
              <a:ext uri="{FF2B5EF4-FFF2-40B4-BE49-F238E27FC236}">
                <a16:creationId xmlns:a16="http://schemas.microsoft.com/office/drawing/2014/main" id="{9CEFCC83-3302-478D-8ADC-538702452EEE}"/>
              </a:ext>
            </a:extLst>
          </p:cNvPr>
          <p:cNvGrpSpPr/>
          <p:nvPr/>
        </p:nvGrpSpPr>
        <p:grpSpPr>
          <a:xfrm>
            <a:off x="8492752" y="1540866"/>
            <a:ext cx="3089648" cy="1873545"/>
            <a:chOff x="0" y="0"/>
            <a:chExt cx="3089647" cy="1873545"/>
          </a:xfrm>
        </p:grpSpPr>
        <p:sp>
          <p:nvSpPr>
            <p:cNvPr id="27" name="Shape 4023">
              <a:extLst>
                <a:ext uri="{FF2B5EF4-FFF2-40B4-BE49-F238E27FC236}">
                  <a16:creationId xmlns:a16="http://schemas.microsoft.com/office/drawing/2014/main" id="{AB5C7371-A94F-1D1E-B9E6-0F7B20CD5E35}"/>
                </a:ext>
              </a:extLst>
            </p:cNvPr>
            <p:cNvSpPr/>
            <p:nvPr/>
          </p:nvSpPr>
          <p:spPr>
            <a:xfrm>
              <a:off x="0" y="701816"/>
              <a:ext cx="3089647" cy="1171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dirty="0">
                  <a:cs typeface="+mn-ea"/>
                  <a:sym typeface="+mn-lt"/>
                </a:rPr>
                <a:t>Azərbaycan Respublikasının İnsan Hüquqları üzrə Müvəkkili (Ombudsman) hüquq pozuntuları ilə bağlı şikayətləri araşdırır, tövsiyələr verir və maarifləndirmə tədbirləri həyata keçirir.</a:t>
              </a:r>
            </a:p>
          </p:txBody>
        </p:sp>
        <p:sp>
          <p:nvSpPr>
            <p:cNvPr id="28" name="Shape 4024">
              <a:extLst>
                <a:ext uri="{FF2B5EF4-FFF2-40B4-BE49-F238E27FC236}">
                  <a16:creationId xmlns:a16="http://schemas.microsoft.com/office/drawing/2014/main" id="{D5E83F62-ABA5-16F9-F5E5-C7AEAF6DB4BD}"/>
                </a:ext>
              </a:extLst>
            </p:cNvPr>
            <p:cNvSpPr/>
            <p:nvPr/>
          </p:nvSpPr>
          <p:spPr>
            <a:xfrm>
              <a:off x="0" y="0"/>
              <a:ext cx="2825450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chemeClr val="accent3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200" b="1" dirty="0">
                  <a:solidFill>
                    <a:srgbClr val="00B050"/>
                  </a:solidFill>
                  <a:cs typeface="+mn-ea"/>
                  <a:sym typeface="+mn-lt"/>
                </a:rPr>
                <a:t>Ombudsman haqqında 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200" b="1" dirty="0">
                  <a:solidFill>
                    <a:srgbClr val="00B050"/>
                  </a:solidFill>
                  <a:cs typeface="+mn-ea"/>
                  <a:sym typeface="+mn-lt"/>
                </a:rPr>
                <a:t>Konstitusiya Qanunu</a:t>
              </a:r>
              <a:endParaRPr sz="2200" b="1" dirty="0">
                <a:solidFill>
                  <a:srgbClr val="00B05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Group 4028">
            <a:extLst>
              <a:ext uri="{FF2B5EF4-FFF2-40B4-BE49-F238E27FC236}">
                <a16:creationId xmlns:a16="http://schemas.microsoft.com/office/drawing/2014/main" id="{7CD5289F-1124-5C37-7B01-D78A012F76E0}"/>
              </a:ext>
            </a:extLst>
          </p:cNvPr>
          <p:cNvGrpSpPr/>
          <p:nvPr/>
        </p:nvGrpSpPr>
        <p:grpSpPr>
          <a:xfrm>
            <a:off x="8492752" y="3892400"/>
            <a:ext cx="3151630" cy="2741312"/>
            <a:chOff x="0" y="-165634"/>
            <a:chExt cx="3151628" cy="2193127"/>
          </a:xfrm>
        </p:grpSpPr>
        <p:sp>
          <p:nvSpPr>
            <p:cNvPr id="30" name="Shape 4026">
              <a:extLst>
                <a:ext uri="{FF2B5EF4-FFF2-40B4-BE49-F238E27FC236}">
                  <a16:creationId xmlns:a16="http://schemas.microsoft.com/office/drawing/2014/main" id="{2A644D1F-AB1E-C86C-7C16-82AC01ABF577}"/>
                </a:ext>
              </a:extLst>
            </p:cNvPr>
            <p:cNvSpPr/>
            <p:nvPr/>
          </p:nvSpPr>
          <p:spPr>
            <a:xfrm>
              <a:off x="0" y="301766"/>
              <a:ext cx="3089646" cy="1725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en-US" sz="1200" dirty="0"/>
                <a:t>“Gender (</a:t>
              </a:r>
              <a:r>
                <a:rPr lang="en-US" sz="1200" dirty="0" err="1"/>
                <a:t>kişi</a:t>
              </a:r>
              <a:r>
                <a:rPr lang="en-US" sz="1200" dirty="0"/>
                <a:t> </a:t>
              </a:r>
              <a:r>
                <a:rPr lang="en-US" sz="1200" dirty="0" err="1"/>
                <a:t>və</a:t>
              </a:r>
              <a:r>
                <a:rPr lang="en-US" sz="1200" dirty="0"/>
                <a:t> </a:t>
              </a:r>
              <a:r>
                <a:rPr lang="en-US" sz="1200" dirty="0" err="1"/>
                <a:t>qadınların</a:t>
              </a:r>
              <a:r>
                <a:rPr lang="en-US" sz="1200" dirty="0"/>
                <a:t>) </a:t>
              </a:r>
              <a:r>
                <a:rPr lang="en-US" sz="1200" dirty="0" err="1"/>
                <a:t>bərabərliyinin</a:t>
              </a:r>
              <a:r>
                <a:rPr lang="en-US" sz="1200" dirty="0"/>
                <a:t> </a:t>
              </a:r>
              <a:r>
                <a:rPr lang="en-US" sz="1200" dirty="0" err="1"/>
                <a:t>təminatları</a:t>
              </a:r>
              <a:r>
                <a:rPr lang="en-US" sz="1200" dirty="0"/>
                <a:t> </a:t>
              </a:r>
              <a:r>
                <a:rPr lang="en-US" sz="1200" dirty="0" err="1"/>
                <a:t>haqqında</a:t>
              </a:r>
              <a:r>
                <a:rPr lang="en-US" sz="1200" dirty="0"/>
                <a:t>” </a:t>
              </a:r>
              <a:r>
                <a:rPr lang="en-US" sz="1200" dirty="0" err="1"/>
                <a:t>Azərbaycan</a:t>
              </a:r>
              <a:r>
                <a:rPr lang="en-US" sz="1200" dirty="0"/>
                <a:t> </a:t>
              </a:r>
              <a:r>
                <a:rPr lang="en-US" sz="1200" dirty="0" err="1"/>
                <a:t>Respublikasının</a:t>
              </a:r>
              <a:r>
                <a:rPr lang="en-US" sz="1200" dirty="0"/>
                <a:t> </a:t>
              </a:r>
              <a:r>
                <a:rPr lang="en-US" sz="1200" dirty="0" err="1"/>
                <a:t>Qanunu</a:t>
              </a:r>
              <a:r>
                <a:rPr lang="en-US" sz="1200" dirty="0"/>
                <a:t> </a:t>
              </a:r>
              <a:r>
                <a:rPr lang="en-US" sz="1200" dirty="0" err="1"/>
                <a:t>qadın</a:t>
              </a:r>
              <a:r>
                <a:rPr lang="en-US" sz="1200" dirty="0"/>
                <a:t> </a:t>
              </a:r>
              <a:r>
                <a:rPr lang="en-US" sz="1200" dirty="0" err="1"/>
                <a:t>və</a:t>
              </a:r>
              <a:r>
                <a:rPr lang="en-US" sz="1200" dirty="0"/>
                <a:t> </a:t>
              </a:r>
              <a:r>
                <a:rPr lang="en-US" sz="1200" dirty="0" err="1"/>
                <a:t>kişilərin</a:t>
              </a:r>
              <a:r>
                <a:rPr lang="en-US" sz="1200" dirty="0"/>
                <a:t> </a:t>
              </a:r>
              <a:r>
                <a:rPr lang="en-US" sz="1200" dirty="0" err="1"/>
                <a:t>hüquq</a:t>
              </a:r>
              <a:r>
                <a:rPr lang="en-US" sz="1200" dirty="0"/>
                <a:t> </a:t>
              </a:r>
              <a:r>
                <a:rPr lang="en-US" sz="1200" dirty="0" err="1"/>
                <a:t>və</a:t>
              </a:r>
              <a:r>
                <a:rPr lang="en-US" sz="1200" dirty="0"/>
                <a:t> </a:t>
              </a:r>
              <a:r>
                <a:rPr lang="en-US" sz="1200" dirty="0" err="1"/>
                <a:t>imkan</a:t>
              </a:r>
              <a:r>
                <a:rPr lang="en-US" sz="1200" dirty="0"/>
                <a:t> </a:t>
              </a:r>
              <a:r>
                <a:rPr lang="en-US" sz="1200" dirty="0" err="1"/>
                <a:t>bərabərliyini</a:t>
              </a:r>
              <a:r>
                <a:rPr lang="en-US" sz="1200" dirty="0"/>
                <a:t> </a:t>
              </a:r>
              <a:r>
                <a:rPr lang="en-US" sz="1200" dirty="0" err="1"/>
                <a:t>təmin</a:t>
              </a:r>
              <a:r>
                <a:rPr lang="en-US" sz="1200" dirty="0"/>
                <a:t> </a:t>
              </a:r>
              <a:r>
                <a:rPr lang="en-US" sz="1200" dirty="0" err="1"/>
                <a:t>etməyə</a:t>
              </a:r>
              <a:r>
                <a:rPr lang="en-US" sz="1200" dirty="0"/>
                <a:t> </a:t>
              </a:r>
              <a:r>
                <a:rPr lang="en-US" sz="1200" dirty="0" err="1"/>
                <a:t>yönəlib</a:t>
              </a:r>
              <a:r>
                <a:rPr lang="en-US" sz="1200" dirty="0"/>
                <a:t> </a:t>
              </a:r>
              <a:r>
                <a:rPr lang="en-US" sz="1200" dirty="0" err="1"/>
                <a:t>və</a:t>
              </a:r>
              <a:r>
                <a:rPr lang="en-US" sz="1200" dirty="0"/>
                <a:t> </a:t>
              </a:r>
              <a:r>
                <a:rPr lang="en-US" sz="1200" b="0" i="0" dirty="0" err="1">
                  <a:solidFill>
                    <a:srgbClr val="212529"/>
                  </a:solidFill>
                  <a:effectLst/>
                </a:rPr>
                <a:t>cinsi</a:t>
              </a:r>
              <a:r>
                <a:rPr lang="en-US" sz="1200" b="0" i="0" dirty="0">
                  <a:solidFill>
                    <a:srgbClr val="212529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rgbClr val="212529"/>
                  </a:solidFill>
                  <a:effectLst/>
                </a:rPr>
                <a:t>mənsubiyyətə</a:t>
              </a:r>
              <a:r>
                <a:rPr lang="en-US" sz="1200" b="0" i="0" dirty="0">
                  <a:solidFill>
                    <a:srgbClr val="212529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rgbClr val="212529"/>
                  </a:solidFill>
                  <a:effectLst/>
                </a:rPr>
                <a:t>görə</a:t>
              </a:r>
              <a:r>
                <a:rPr lang="en-US" sz="1200" b="0" i="0" dirty="0">
                  <a:solidFill>
                    <a:srgbClr val="212529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rgbClr val="212529"/>
                  </a:solidFill>
                  <a:effectLst/>
                </a:rPr>
                <a:t>ayrı-seçkiliyin</a:t>
              </a:r>
              <a:r>
                <a:rPr lang="en-US" sz="1200" b="0" i="0" dirty="0">
                  <a:solidFill>
                    <a:srgbClr val="212529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rgbClr val="212529"/>
                  </a:solidFill>
                  <a:effectLst/>
                </a:rPr>
                <a:t>bütün</a:t>
              </a:r>
              <a:r>
                <a:rPr lang="en-US" sz="1200" b="0" i="0" dirty="0">
                  <a:solidFill>
                    <a:srgbClr val="212529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rgbClr val="212529"/>
                  </a:solidFill>
                  <a:effectLst/>
                </a:rPr>
                <a:t>formaları</a:t>
              </a:r>
              <a:r>
                <a:rPr lang="en-US" sz="1200" b="0" i="0" dirty="0">
                  <a:solidFill>
                    <a:srgbClr val="212529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rgbClr val="212529"/>
                  </a:solidFill>
                  <a:effectLst/>
                </a:rPr>
                <a:t>qadağan</a:t>
              </a:r>
              <a:r>
                <a:rPr lang="en-US" sz="1200" b="0" i="0" dirty="0">
                  <a:solidFill>
                    <a:srgbClr val="212529"/>
                  </a:solidFill>
                  <a:effectLst/>
                </a:rPr>
                <a:t> </a:t>
              </a:r>
              <a:r>
                <a:rPr lang="en-US" sz="1200" b="0" i="0" dirty="0" err="1">
                  <a:solidFill>
                    <a:srgbClr val="212529"/>
                  </a:solidFill>
                  <a:effectLst/>
                </a:rPr>
                <a:t>edir</a:t>
              </a:r>
              <a:r>
                <a:rPr lang="en-US" sz="1200" b="0" i="0" dirty="0">
                  <a:solidFill>
                    <a:srgbClr val="212529"/>
                  </a:solidFill>
                  <a:effectLst/>
                </a:rPr>
                <a:t>.</a:t>
              </a:r>
              <a:r>
                <a:rPr lang="en-US" sz="1200" dirty="0">
                  <a:cs typeface="+mn-ea"/>
                  <a:sym typeface="+mn-lt"/>
                </a:rPr>
                <a:t>   </a:t>
              </a:r>
            </a:p>
          </p:txBody>
        </p:sp>
        <p:sp>
          <p:nvSpPr>
            <p:cNvPr id="31" name="Shape 4027">
              <a:extLst>
                <a:ext uri="{FF2B5EF4-FFF2-40B4-BE49-F238E27FC236}">
                  <a16:creationId xmlns:a16="http://schemas.microsoft.com/office/drawing/2014/main" id="{49DC4691-1B0D-0428-1293-D4CAC1DF36FC}"/>
                </a:ext>
              </a:extLst>
            </p:cNvPr>
            <p:cNvSpPr/>
            <p:nvPr/>
          </p:nvSpPr>
          <p:spPr>
            <a:xfrm>
              <a:off x="0" y="-165634"/>
              <a:ext cx="3151628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chemeClr val="accent4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FFC000"/>
                  </a:solidFill>
                  <a:cs typeface="+mn-ea"/>
                  <a:sym typeface="+mn-lt"/>
                </a:rPr>
                <a:t>Gender bərabərliyi haqqında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FFC000"/>
                  </a:solidFill>
                  <a:cs typeface="+mn-ea"/>
                  <a:sym typeface="+mn-lt"/>
                </a:rPr>
                <a:t>milli </a:t>
              </a:r>
              <a:r>
                <a:rPr lang="az-Latn-AZ" sz="2000" b="1" dirty="0" err="1">
                  <a:solidFill>
                    <a:srgbClr val="FFC000"/>
                  </a:solidFill>
                  <a:cs typeface="+mn-ea"/>
                  <a:sym typeface="+mn-lt"/>
                </a:rPr>
                <a:t>qanunverilicilik</a:t>
              </a:r>
              <a:endParaRPr lang="az-Latn-AZ" sz="2000" b="1" dirty="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2" name="Shape 4029">
            <a:extLst>
              <a:ext uri="{FF2B5EF4-FFF2-40B4-BE49-F238E27FC236}">
                <a16:creationId xmlns:a16="http://schemas.microsoft.com/office/drawing/2014/main" id="{46C761DF-EE94-3E69-A81B-A77AD1D7FA19}"/>
              </a:ext>
            </a:extLst>
          </p:cNvPr>
          <p:cNvSpPr/>
          <p:nvPr/>
        </p:nvSpPr>
        <p:spPr>
          <a:xfrm>
            <a:off x="5353722" y="3551389"/>
            <a:ext cx="145439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9" name="Рисунок 8" descr="Книги со сплошной заливкой">
            <a:extLst>
              <a:ext uri="{FF2B5EF4-FFF2-40B4-BE49-F238E27FC236}">
                <a16:creationId xmlns:a16="http://schemas.microsoft.com/office/drawing/2014/main" id="{DF266EE5-912D-0259-802F-CD88CD71F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0921" y="3253081"/>
            <a:ext cx="1080000" cy="1080000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A94053D-6FC7-AE0A-DF25-EAEEEF978511}"/>
              </a:ext>
            </a:extLst>
          </p:cNvPr>
          <p:cNvGrpSpPr/>
          <p:nvPr/>
        </p:nvGrpSpPr>
        <p:grpSpPr>
          <a:xfrm>
            <a:off x="6496052" y="1506540"/>
            <a:ext cx="1918168" cy="3402013"/>
            <a:chOff x="6496052" y="1506540"/>
            <a:chExt cx="1918168" cy="3402013"/>
          </a:xfrm>
        </p:grpSpPr>
        <p:sp>
          <p:nvSpPr>
            <p:cNvPr id="5" name="Shape 4000">
              <a:extLst>
                <a:ext uri="{FF2B5EF4-FFF2-40B4-BE49-F238E27FC236}">
                  <a16:creationId xmlns:a16="http://schemas.microsoft.com/office/drawing/2014/main" id="{8BC63245-CB00-1CEC-6358-EDDA7CE685CB}"/>
                </a:ext>
              </a:extLst>
            </p:cNvPr>
            <p:cNvSpPr/>
            <p:nvPr/>
          </p:nvSpPr>
          <p:spPr>
            <a:xfrm>
              <a:off x="6496052" y="1506540"/>
              <a:ext cx="1918168" cy="340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0" y="21600"/>
                  </a:moveTo>
                  <a:cubicBezTo>
                    <a:pt x="5699" y="21341"/>
                    <a:pt x="5699" y="21341"/>
                    <a:pt x="5699" y="21341"/>
                  </a:cubicBezTo>
                  <a:cubicBezTo>
                    <a:pt x="4228" y="20614"/>
                    <a:pt x="4228" y="20614"/>
                    <a:pt x="4228" y="20614"/>
                  </a:cubicBezTo>
                  <a:cubicBezTo>
                    <a:pt x="4565" y="20545"/>
                    <a:pt x="4657" y="20528"/>
                    <a:pt x="4994" y="20441"/>
                  </a:cubicBezTo>
                  <a:cubicBezTo>
                    <a:pt x="11336" y="18798"/>
                    <a:pt x="14461" y="14717"/>
                    <a:pt x="12960" y="10774"/>
                  </a:cubicBezTo>
                  <a:cubicBezTo>
                    <a:pt x="17801" y="10515"/>
                    <a:pt x="21600" y="8197"/>
                    <a:pt x="21569" y="5396"/>
                  </a:cubicBezTo>
                  <a:cubicBezTo>
                    <a:pt x="21569" y="2421"/>
                    <a:pt x="17280" y="0"/>
                    <a:pt x="12010" y="0"/>
                  </a:cubicBezTo>
                  <a:cubicBezTo>
                    <a:pt x="7629" y="17"/>
                    <a:pt x="3952" y="1660"/>
                    <a:pt x="2819" y="3926"/>
                  </a:cubicBezTo>
                  <a:cubicBezTo>
                    <a:pt x="2819" y="3926"/>
                    <a:pt x="2819" y="3926"/>
                    <a:pt x="2819" y="3926"/>
                  </a:cubicBezTo>
                  <a:cubicBezTo>
                    <a:pt x="2757" y="4064"/>
                    <a:pt x="2696" y="4202"/>
                    <a:pt x="2635" y="4341"/>
                  </a:cubicBezTo>
                  <a:cubicBezTo>
                    <a:pt x="2635" y="4341"/>
                    <a:pt x="2635" y="4341"/>
                    <a:pt x="2635" y="4341"/>
                  </a:cubicBezTo>
                  <a:cubicBezTo>
                    <a:pt x="2635" y="4358"/>
                    <a:pt x="2635" y="4358"/>
                    <a:pt x="2635" y="4358"/>
                  </a:cubicBezTo>
                  <a:cubicBezTo>
                    <a:pt x="5852" y="5257"/>
                    <a:pt x="8609" y="6814"/>
                    <a:pt x="10294" y="8854"/>
                  </a:cubicBezTo>
                  <a:cubicBezTo>
                    <a:pt x="11275" y="10030"/>
                    <a:pt x="11520" y="10826"/>
                    <a:pt x="11520" y="10843"/>
                  </a:cubicBezTo>
                  <a:cubicBezTo>
                    <a:pt x="13083" y="14769"/>
                    <a:pt x="10264" y="18729"/>
                    <a:pt x="4106" y="20441"/>
                  </a:cubicBezTo>
                  <a:cubicBezTo>
                    <a:pt x="4075" y="19335"/>
                    <a:pt x="4075" y="19335"/>
                    <a:pt x="4075" y="19335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B050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 dirty="0">
                <a:solidFill>
                  <a:srgbClr val="00B050"/>
                </a:solidFill>
                <a:cs typeface="+mn-ea"/>
                <a:sym typeface="+mn-lt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9A2417B-E52C-86E1-77E1-9ECD6AE9C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04836" y="1737125"/>
              <a:ext cx="933052" cy="93305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AB5B685-C244-F508-1FED-D5BD738D35EE}"/>
              </a:ext>
            </a:extLst>
          </p:cNvPr>
          <p:cNvGrpSpPr/>
          <p:nvPr/>
        </p:nvGrpSpPr>
        <p:grpSpPr>
          <a:xfrm>
            <a:off x="3846514" y="1473200"/>
            <a:ext cx="3398840" cy="1924052"/>
            <a:chOff x="3846514" y="1473200"/>
            <a:chExt cx="3398840" cy="1924052"/>
          </a:xfrm>
        </p:grpSpPr>
        <p:sp>
          <p:nvSpPr>
            <p:cNvPr id="4" name="Shape 3999">
              <a:extLst>
                <a:ext uri="{FF2B5EF4-FFF2-40B4-BE49-F238E27FC236}">
                  <a16:creationId xmlns:a16="http://schemas.microsoft.com/office/drawing/2014/main" id="{31D22F18-3536-94DE-53B1-CEB69DF8ED40}"/>
                </a:ext>
              </a:extLst>
            </p:cNvPr>
            <p:cNvSpPr/>
            <p:nvPr/>
          </p:nvSpPr>
          <p:spPr>
            <a:xfrm>
              <a:off x="3846514" y="1473200"/>
              <a:ext cx="3398840" cy="192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340" y="15909"/>
                    <a:pt x="21340" y="15909"/>
                    <a:pt x="21340" y="15909"/>
                  </a:cubicBezTo>
                  <a:cubicBezTo>
                    <a:pt x="20631" y="17347"/>
                    <a:pt x="20631" y="17347"/>
                    <a:pt x="20631" y="17347"/>
                  </a:cubicBezTo>
                  <a:cubicBezTo>
                    <a:pt x="20562" y="17011"/>
                    <a:pt x="20544" y="16919"/>
                    <a:pt x="20458" y="16582"/>
                  </a:cubicBezTo>
                  <a:cubicBezTo>
                    <a:pt x="18796" y="10280"/>
                    <a:pt x="14729" y="7129"/>
                    <a:pt x="10783" y="8628"/>
                  </a:cubicBezTo>
                  <a:cubicBezTo>
                    <a:pt x="10506" y="3794"/>
                    <a:pt x="8204" y="0"/>
                    <a:pt x="5400" y="0"/>
                  </a:cubicBezTo>
                  <a:cubicBezTo>
                    <a:pt x="2423" y="0"/>
                    <a:pt x="0" y="4283"/>
                    <a:pt x="0" y="9546"/>
                  </a:cubicBezTo>
                  <a:cubicBezTo>
                    <a:pt x="0" y="13921"/>
                    <a:pt x="1662" y="17592"/>
                    <a:pt x="3912" y="18724"/>
                  </a:cubicBezTo>
                  <a:cubicBezTo>
                    <a:pt x="3912" y="18755"/>
                    <a:pt x="3912" y="18755"/>
                    <a:pt x="3912" y="18755"/>
                  </a:cubicBezTo>
                  <a:cubicBezTo>
                    <a:pt x="4050" y="18816"/>
                    <a:pt x="4188" y="18877"/>
                    <a:pt x="4327" y="18938"/>
                  </a:cubicBezTo>
                  <a:cubicBezTo>
                    <a:pt x="4327" y="18938"/>
                    <a:pt x="4344" y="18938"/>
                    <a:pt x="4344" y="18908"/>
                  </a:cubicBezTo>
                  <a:cubicBezTo>
                    <a:pt x="4344" y="18938"/>
                    <a:pt x="4344" y="18938"/>
                    <a:pt x="4344" y="18938"/>
                  </a:cubicBezTo>
                  <a:cubicBezTo>
                    <a:pt x="5244" y="15726"/>
                    <a:pt x="6802" y="12942"/>
                    <a:pt x="8844" y="11290"/>
                  </a:cubicBezTo>
                  <a:cubicBezTo>
                    <a:pt x="10038" y="10310"/>
                    <a:pt x="10835" y="10066"/>
                    <a:pt x="10852" y="10066"/>
                  </a:cubicBezTo>
                  <a:cubicBezTo>
                    <a:pt x="14763" y="8505"/>
                    <a:pt x="18727" y="11320"/>
                    <a:pt x="20440" y="17500"/>
                  </a:cubicBezTo>
                  <a:cubicBezTo>
                    <a:pt x="19333" y="17531"/>
                    <a:pt x="19333" y="17531"/>
                    <a:pt x="19333" y="17531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>
                <a:cs typeface="+mn-ea"/>
                <a:sym typeface="+mn-lt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242547A-7676-A3DA-BC47-F09909B8B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075134" y="1744290"/>
              <a:ext cx="910154" cy="910154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7" name="Shape 4002">
            <a:extLst>
              <a:ext uri="{FF2B5EF4-FFF2-40B4-BE49-F238E27FC236}">
                <a16:creationId xmlns:a16="http://schemas.microsoft.com/office/drawing/2014/main" id="{7FAD22E4-CDD8-97C0-196C-DAF5A88BA38C}"/>
              </a:ext>
            </a:extLst>
          </p:cNvPr>
          <p:cNvSpPr/>
          <p:nvPr/>
        </p:nvSpPr>
        <p:spPr>
          <a:xfrm>
            <a:off x="3856830" y="2670177"/>
            <a:ext cx="1812135" cy="3439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5" h="21470" extrusionOk="0">
                <a:moveTo>
                  <a:pt x="21385" y="0"/>
                </a:moveTo>
                <a:cubicBezTo>
                  <a:pt x="15439" y="391"/>
                  <a:pt x="15439" y="391"/>
                  <a:pt x="15439" y="391"/>
                </a:cubicBezTo>
                <a:cubicBezTo>
                  <a:pt x="17014" y="1054"/>
                  <a:pt x="17014" y="1054"/>
                  <a:pt x="17014" y="1054"/>
                </a:cubicBezTo>
                <a:cubicBezTo>
                  <a:pt x="16660" y="1139"/>
                  <a:pt x="16564" y="1156"/>
                  <a:pt x="16210" y="1241"/>
                </a:cubicBezTo>
                <a:cubicBezTo>
                  <a:pt x="9717" y="3008"/>
                  <a:pt x="6760" y="7070"/>
                  <a:pt x="8624" y="10927"/>
                </a:cubicBezTo>
                <a:cubicBezTo>
                  <a:pt x="3546" y="11301"/>
                  <a:pt x="-215" y="13647"/>
                  <a:pt x="10" y="16400"/>
                </a:cubicBezTo>
                <a:cubicBezTo>
                  <a:pt x="235" y="19323"/>
                  <a:pt x="4896" y="21600"/>
                  <a:pt x="10456" y="21464"/>
                </a:cubicBezTo>
                <a:cubicBezTo>
                  <a:pt x="15021" y="21362"/>
                  <a:pt x="18749" y="19663"/>
                  <a:pt x="19778" y="17419"/>
                </a:cubicBezTo>
                <a:cubicBezTo>
                  <a:pt x="19778" y="17419"/>
                  <a:pt x="19778" y="17419"/>
                  <a:pt x="19778" y="17419"/>
                </a:cubicBezTo>
                <a:cubicBezTo>
                  <a:pt x="19842" y="17283"/>
                  <a:pt x="19906" y="17147"/>
                  <a:pt x="19939" y="16994"/>
                </a:cubicBezTo>
                <a:cubicBezTo>
                  <a:pt x="19939" y="16994"/>
                  <a:pt x="19939" y="16994"/>
                  <a:pt x="19939" y="16994"/>
                </a:cubicBezTo>
                <a:cubicBezTo>
                  <a:pt x="19939" y="16994"/>
                  <a:pt x="19939" y="16994"/>
                  <a:pt x="19939" y="16977"/>
                </a:cubicBezTo>
                <a:cubicBezTo>
                  <a:pt x="16499" y="16179"/>
                  <a:pt x="13478" y="14717"/>
                  <a:pt x="11549" y="12746"/>
                </a:cubicBezTo>
                <a:cubicBezTo>
                  <a:pt x="10424" y="11607"/>
                  <a:pt x="10135" y="10825"/>
                  <a:pt x="10135" y="10808"/>
                </a:cubicBezTo>
                <a:cubicBezTo>
                  <a:pt x="8174" y="7002"/>
                  <a:pt x="10842" y="3059"/>
                  <a:pt x="17174" y="1224"/>
                </a:cubicBezTo>
                <a:cubicBezTo>
                  <a:pt x="17303" y="2311"/>
                  <a:pt x="17303" y="2311"/>
                  <a:pt x="17303" y="2311"/>
                </a:cubicBezTo>
                <a:lnTo>
                  <a:pt x="21385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D612C98-C5D0-E44F-83D9-B75E3ABA3699}"/>
              </a:ext>
            </a:extLst>
          </p:cNvPr>
          <p:cNvGrpSpPr/>
          <p:nvPr/>
        </p:nvGrpSpPr>
        <p:grpSpPr>
          <a:xfrm>
            <a:off x="4983165" y="4210053"/>
            <a:ext cx="3439233" cy="1815299"/>
            <a:chOff x="4983165" y="4210053"/>
            <a:chExt cx="3439233" cy="1815299"/>
          </a:xfrm>
        </p:grpSpPr>
        <p:sp>
          <p:nvSpPr>
            <p:cNvPr id="6" name="Shape 4001">
              <a:extLst>
                <a:ext uri="{FF2B5EF4-FFF2-40B4-BE49-F238E27FC236}">
                  <a16:creationId xmlns:a16="http://schemas.microsoft.com/office/drawing/2014/main" id="{31852367-07FC-1403-1ED6-14717171D35B}"/>
                </a:ext>
              </a:extLst>
            </p:cNvPr>
            <p:cNvSpPr/>
            <p:nvPr/>
          </p:nvSpPr>
          <p:spPr>
            <a:xfrm>
              <a:off x="4983165" y="4210053"/>
              <a:ext cx="3439233" cy="181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385" extrusionOk="0">
                  <a:moveTo>
                    <a:pt x="0" y="0"/>
                  </a:moveTo>
                  <a:cubicBezTo>
                    <a:pt x="391" y="5938"/>
                    <a:pt x="391" y="5938"/>
                    <a:pt x="391" y="5938"/>
                  </a:cubicBezTo>
                  <a:cubicBezTo>
                    <a:pt x="1054" y="4365"/>
                    <a:pt x="1054" y="4365"/>
                    <a:pt x="1054" y="4365"/>
                  </a:cubicBezTo>
                  <a:cubicBezTo>
                    <a:pt x="1123" y="4718"/>
                    <a:pt x="1140" y="4814"/>
                    <a:pt x="1242" y="5135"/>
                  </a:cubicBezTo>
                  <a:cubicBezTo>
                    <a:pt x="3010" y="11651"/>
                    <a:pt x="7075" y="14635"/>
                    <a:pt x="10919" y="12774"/>
                  </a:cubicBezTo>
                  <a:cubicBezTo>
                    <a:pt x="11293" y="17813"/>
                    <a:pt x="13640" y="21600"/>
                    <a:pt x="16396" y="21375"/>
                  </a:cubicBezTo>
                  <a:cubicBezTo>
                    <a:pt x="19321" y="21151"/>
                    <a:pt x="21600" y="16497"/>
                    <a:pt x="21481" y="10944"/>
                  </a:cubicBezTo>
                  <a:cubicBezTo>
                    <a:pt x="21379" y="6387"/>
                    <a:pt x="19678" y="2664"/>
                    <a:pt x="17433" y="1637"/>
                  </a:cubicBezTo>
                  <a:cubicBezTo>
                    <a:pt x="17433" y="1637"/>
                    <a:pt x="17433" y="1637"/>
                    <a:pt x="17433" y="1637"/>
                  </a:cubicBezTo>
                  <a:cubicBezTo>
                    <a:pt x="17297" y="1573"/>
                    <a:pt x="17161" y="1508"/>
                    <a:pt x="17008" y="1476"/>
                  </a:cubicBezTo>
                  <a:cubicBezTo>
                    <a:pt x="17008" y="1476"/>
                    <a:pt x="17008" y="1476"/>
                    <a:pt x="17008" y="1476"/>
                  </a:cubicBezTo>
                  <a:cubicBezTo>
                    <a:pt x="17008" y="1476"/>
                    <a:pt x="17008" y="1476"/>
                    <a:pt x="16991" y="1476"/>
                  </a:cubicBezTo>
                  <a:cubicBezTo>
                    <a:pt x="16191" y="4911"/>
                    <a:pt x="14729" y="7927"/>
                    <a:pt x="12756" y="9821"/>
                  </a:cubicBezTo>
                  <a:cubicBezTo>
                    <a:pt x="11616" y="10944"/>
                    <a:pt x="10834" y="11265"/>
                    <a:pt x="10817" y="11265"/>
                  </a:cubicBezTo>
                  <a:cubicBezTo>
                    <a:pt x="7007" y="13191"/>
                    <a:pt x="3061" y="10527"/>
                    <a:pt x="1225" y="4204"/>
                  </a:cubicBezTo>
                  <a:cubicBezTo>
                    <a:pt x="2313" y="4076"/>
                    <a:pt x="2313" y="4076"/>
                    <a:pt x="2313" y="40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45719" rIns="45719"/>
            <a:lstStyle/>
            <a:p>
              <a:endParaRPr>
                <a:cs typeface="+mn-ea"/>
                <a:sym typeface="+mn-lt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DFF4F0F-1E45-CC47-317A-D96B1FB94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8355" y="4920284"/>
              <a:ext cx="928425" cy="928425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8" name="Рисунок 17" descr="Книги на полке со сплошной заливкой">
            <a:extLst>
              <a:ext uri="{FF2B5EF4-FFF2-40B4-BE49-F238E27FC236}">
                <a16:creationId xmlns:a16="http://schemas.microsoft.com/office/drawing/2014/main" id="{183EBE19-3AD3-7304-76D3-A4FF57889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4176" y="4888404"/>
            <a:ext cx="914400" cy="914400"/>
          </a:xfrm>
          <a:prstGeom prst="rect">
            <a:avLst/>
          </a:prstGeom>
        </p:spPr>
      </p:pic>
      <p:pic>
        <p:nvPicPr>
          <p:cNvPr id="12" name="Рисунок 11" descr="Дом со сплошной заливкой">
            <a:hlinkClick r:id="rId9" action="ppaction://hlinksldjump"/>
            <a:extLst>
              <a:ext uri="{FF2B5EF4-FFF2-40B4-BE49-F238E27FC236}">
                <a16:creationId xmlns:a16="http://schemas.microsoft.com/office/drawing/2014/main" id="{12948167-7F02-7CE1-1469-DA91214FA0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4" name="Рисунок 13" descr="Назад со сплошной заливкой">
            <a:hlinkClick r:id="rId12" action="ppaction://hlinksldjump"/>
            <a:extLst>
              <a:ext uri="{FF2B5EF4-FFF2-40B4-BE49-F238E27FC236}">
                <a16:creationId xmlns:a16="http://schemas.microsoft.com/office/drawing/2014/main" id="{CECD80CF-442B-B5B8-B1D7-F88C0488B1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7" name="Рисунок 16" descr="Назад со сплошной заливкой">
            <a:hlinkClick r:id="rId15" action="ppaction://hlinksldjump"/>
            <a:extLst>
              <a:ext uri="{FF2B5EF4-FFF2-40B4-BE49-F238E27FC236}">
                <a16:creationId xmlns:a16="http://schemas.microsoft.com/office/drawing/2014/main" id="{16EB1E21-664F-9CD7-9C9C-6FAD4F38B4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9E4728-A910-FEB3-553B-40F25490FB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 advAuto="0"/>
      <p:bldP spid="23" grpId="0" animBg="1" advAuto="0"/>
      <p:bldP spid="26" grpId="0" animBg="1" advAuto="0"/>
      <p:bldP spid="29" grpId="0" animBg="1" advAuto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B1092-CA10-D866-1162-4CCC37B99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8E56C-70B4-A544-C746-16975E12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4400" b="1" dirty="0">
                <a:solidFill>
                  <a:srgbClr val="5B9BD5"/>
                </a:solidFill>
                <a:cs typeface="+mn-ea"/>
                <a:sym typeface="+mn-lt"/>
              </a:rPr>
              <a:t>1.4 Beynəlxalq normalar</a:t>
            </a:r>
          </a:p>
        </p:txBody>
      </p:sp>
      <p:sp>
        <p:nvSpPr>
          <p:cNvPr id="3" name="Shape 3998">
            <a:extLst>
              <a:ext uri="{FF2B5EF4-FFF2-40B4-BE49-F238E27FC236}">
                <a16:creationId xmlns:a16="http://schemas.microsoft.com/office/drawing/2014/main" id="{2CF6AE92-8358-DF7E-BC1A-F6A08E21FCCF}"/>
              </a:ext>
            </a:extLst>
          </p:cNvPr>
          <p:cNvSpPr/>
          <p:nvPr/>
        </p:nvSpPr>
        <p:spPr>
          <a:xfrm>
            <a:off x="5270501" y="2971801"/>
            <a:ext cx="1620841" cy="1620841"/>
          </a:xfrm>
          <a:prstGeom prst="ellipse">
            <a:avLst/>
          </a:prstGeom>
          <a:solidFill>
            <a:srgbClr val="5B9BD5"/>
          </a:solidFill>
          <a:ln w="76200">
            <a:solidFill>
              <a:schemeClr val="accent5">
                <a:lumMod val="75000"/>
              </a:schemeClr>
            </a:solidFill>
            <a:bevel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grpSp>
        <p:nvGrpSpPr>
          <p:cNvPr id="20" name="Group 4019">
            <a:extLst>
              <a:ext uri="{FF2B5EF4-FFF2-40B4-BE49-F238E27FC236}">
                <a16:creationId xmlns:a16="http://schemas.microsoft.com/office/drawing/2014/main" id="{55C08179-DBB3-CEBC-293F-8619E76B87D6}"/>
              </a:ext>
            </a:extLst>
          </p:cNvPr>
          <p:cNvGrpSpPr/>
          <p:nvPr/>
        </p:nvGrpSpPr>
        <p:grpSpPr>
          <a:xfrm>
            <a:off x="426685" y="1540866"/>
            <a:ext cx="3364240" cy="1501297"/>
            <a:chOff x="-1250849" y="0"/>
            <a:chExt cx="3364239" cy="1501296"/>
          </a:xfrm>
        </p:grpSpPr>
        <p:sp>
          <p:nvSpPr>
            <p:cNvPr id="21" name="Shape 4017">
              <a:extLst>
                <a:ext uri="{FF2B5EF4-FFF2-40B4-BE49-F238E27FC236}">
                  <a16:creationId xmlns:a16="http://schemas.microsoft.com/office/drawing/2014/main" id="{4A0362A7-330F-0A9A-8BA9-D9702090EA3D}"/>
                </a:ext>
              </a:extLst>
            </p:cNvPr>
            <p:cNvSpPr/>
            <p:nvPr/>
          </p:nvSpPr>
          <p:spPr>
            <a:xfrm>
              <a:off x="-1250849" y="606566"/>
              <a:ext cx="3364239" cy="894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dirty="0">
                  <a:cs typeface="+mn-ea"/>
                  <a:sym typeface="+mn-lt"/>
                </a:rPr>
                <a:t>BMT-nin əsas sənədidir.</a:t>
              </a:r>
            </a:p>
            <a:p>
              <a:pPr>
                <a:defRPr sz="1800"/>
              </a:pPr>
              <a:r>
                <a:rPr lang="az-Latn-AZ" sz="1200" dirty="0"/>
                <a:t>İnsan hüquqlarına, əsas azadlıqlara və bərabərlik prinsiplərinə hörmətlə yanaşmanı nəzərdə tutur.</a:t>
              </a:r>
              <a:endParaRPr lang="az-Latn-AZ" sz="1200" dirty="0">
                <a:cs typeface="+mn-ea"/>
                <a:sym typeface="+mn-lt"/>
              </a:endParaRPr>
            </a:p>
          </p:txBody>
        </p:sp>
        <p:sp>
          <p:nvSpPr>
            <p:cNvPr id="22" name="Shape 4018">
              <a:extLst>
                <a:ext uri="{FF2B5EF4-FFF2-40B4-BE49-F238E27FC236}">
                  <a16:creationId xmlns:a16="http://schemas.microsoft.com/office/drawing/2014/main" id="{BF7C5792-7A32-4D23-9745-7EA814C1A13D}"/>
                </a:ext>
              </a:extLst>
            </p:cNvPr>
            <p:cNvSpPr/>
            <p:nvPr/>
          </p:nvSpPr>
          <p:spPr>
            <a:xfrm>
              <a:off x="-1195400" y="0"/>
              <a:ext cx="3308788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2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chemeClr val="accent2"/>
                  </a:solidFill>
                  <a:cs typeface="+mn-ea"/>
                  <a:sym typeface="+mn-lt"/>
                </a:rPr>
                <a:t>Birləşmiş Millətlər Təşkilatının</a:t>
              </a:r>
              <a:endParaRPr lang="az-Latn-AZ" b="1" dirty="0">
                <a:cs typeface="+mn-ea"/>
                <a:sym typeface="+mn-lt"/>
              </a:endParaRP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chemeClr val="accent2"/>
                  </a:solidFill>
                  <a:cs typeface="+mn-ea"/>
                  <a:sym typeface="+mn-lt"/>
                </a:rPr>
                <a:t>Nizamnaməsi</a:t>
              </a:r>
            </a:p>
          </p:txBody>
        </p:sp>
      </p:grpSp>
      <p:grpSp>
        <p:nvGrpSpPr>
          <p:cNvPr id="23" name="Group 4022">
            <a:extLst>
              <a:ext uri="{FF2B5EF4-FFF2-40B4-BE49-F238E27FC236}">
                <a16:creationId xmlns:a16="http://schemas.microsoft.com/office/drawing/2014/main" id="{17D908DB-E005-852E-9134-588025ABBB0F}"/>
              </a:ext>
            </a:extLst>
          </p:cNvPr>
          <p:cNvGrpSpPr/>
          <p:nvPr/>
        </p:nvGrpSpPr>
        <p:grpSpPr>
          <a:xfrm>
            <a:off x="629424" y="4367311"/>
            <a:ext cx="3143743" cy="1771307"/>
            <a:chOff x="-1030354" y="-721224"/>
            <a:chExt cx="3143742" cy="1771307"/>
          </a:xfrm>
        </p:grpSpPr>
        <p:sp>
          <p:nvSpPr>
            <p:cNvPr id="24" name="Shape 4020">
              <a:extLst>
                <a:ext uri="{FF2B5EF4-FFF2-40B4-BE49-F238E27FC236}">
                  <a16:creationId xmlns:a16="http://schemas.microsoft.com/office/drawing/2014/main" id="{630164F4-BBF2-45B6-4D7A-6EC80EA89D84}"/>
                </a:ext>
              </a:extLst>
            </p:cNvPr>
            <p:cNvSpPr/>
            <p:nvPr/>
          </p:nvSpPr>
          <p:spPr>
            <a:xfrm>
              <a:off x="-883149" y="432352"/>
              <a:ext cx="2996537" cy="6177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dirty="0"/>
                <a:t>Cinsiyyətə əsaslanan bərabərliyi və qadınların hüquqlarının qorunmasını təmin edir.</a:t>
              </a:r>
              <a:endParaRPr lang="az-Latn-AZ" sz="1200" dirty="0">
                <a:cs typeface="+mn-ea"/>
                <a:sym typeface="+mn-lt"/>
              </a:endParaRPr>
            </a:p>
          </p:txBody>
        </p:sp>
        <p:sp>
          <p:nvSpPr>
            <p:cNvPr id="25" name="Shape 4021">
              <a:extLst>
                <a:ext uri="{FF2B5EF4-FFF2-40B4-BE49-F238E27FC236}">
                  <a16:creationId xmlns:a16="http://schemas.microsoft.com/office/drawing/2014/main" id="{74214284-3ECE-3F53-6D7A-CE24447CAC2F}"/>
                </a:ext>
              </a:extLst>
            </p:cNvPr>
            <p:cNvSpPr/>
            <p:nvPr/>
          </p:nvSpPr>
          <p:spPr>
            <a:xfrm>
              <a:off x="-1030354" y="-721224"/>
              <a:ext cx="3143742" cy="132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5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5B9BD5"/>
                  </a:solidFill>
                  <a:cs typeface="+mn-ea"/>
                  <a:sym typeface="+mn-lt"/>
                </a:rPr>
                <a:t>Qadınlara qarşı ayrı-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5B9BD5"/>
                  </a:solidFill>
                  <a:cs typeface="+mn-ea"/>
                  <a:sym typeface="+mn-lt"/>
                </a:rPr>
                <a:t>seçkiliyin bütün formalarının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5B9BD5"/>
                  </a:solidFill>
                  <a:cs typeface="+mn-ea"/>
                  <a:sym typeface="+mn-lt"/>
                </a:rPr>
                <a:t>ləğv olunması haqqında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5B9BD5"/>
                  </a:solidFill>
                  <a:cs typeface="+mn-ea"/>
                  <a:sym typeface="+mn-lt"/>
                </a:rPr>
                <a:t>Konvensiya</a:t>
              </a:r>
            </a:p>
          </p:txBody>
        </p:sp>
      </p:grpSp>
      <p:grpSp>
        <p:nvGrpSpPr>
          <p:cNvPr id="26" name="Group 4025">
            <a:extLst>
              <a:ext uri="{FF2B5EF4-FFF2-40B4-BE49-F238E27FC236}">
                <a16:creationId xmlns:a16="http://schemas.microsoft.com/office/drawing/2014/main" id="{CB543F46-74F1-DA6A-AB74-A8AC2BAB7052}"/>
              </a:ext>
            </a:extLst>
          </p:cNvPr>
          <p:cNvGrpSpPr/>
          <p:nvPr/>
        </p:nvGrpSpPr>
        <p:grpSpPr>
          <a:xfrm>
            <a:off x="8457239" y="1212389"/>
            <a:ext cx="3212287" cy="1873545"/>
            <a:chOff x="-1" y="0"/>
            <a:chExt cx="3212286" cy="1873545"/>
          </a:xfrm>
        </p:grpSpPr>
        <p:sp>
          <p:nvSpPr>
            <p:cNvPr id="27" name="Shape 4023">
              <a:extLst>
                <a:ext uri="{FF2B5EF4-FFF2-40B4-BE49-F238E27FC236}">
                  <a16:creationId xmlns:a16="http://schemas.microsoft.com/office/drawing/2014/main" id="{2FD82726-5BA6-4315-9A8F-84C2D2D53ABE}"/>
                </a:ext>
              </a:extLst>
            </p:cNvPr>
            <p:cNvSpPr/>
            <p:nvPr/>
          </p:nvSpPr>
          <p:spPr>
            <a:xfrm>
              <a:off x="-1" y="701816"/>
              <a:ext cx="3212286" cy="1171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b="1" dirty="0">
                  <a:cs typeface="+mn-ea"/>
                  <a:sym typeface="+mn-lt"/>
                </a:rPr>
                <a:t>Maddə 1:</a:t>
              </a:r>
              <a:r>
                <a:rPr lang="az-Latn-AZ" sz="1200" dirty="0">
                  <a:cs typeface="+mn-ea"/>
                  <a:sym typeface="+mn-lt"/>
                </a:rPr>
                <a:t> “Bütün insanlar azad doğulur və ləyaqət və hüquqlar baxımından bərabərdir.”</a:t>
              </a:r>
            </a:p>
            <a:p>
              <a:pPr>
                <a:defRPr sz="1800"/>
              </a:pPr>
              <a:r>
                <a:rPr lang="az-Latn-AZ" sz="1200" b="1" dirty="0">
                  <a:cs typeface="+mn-ea"/>
                  <a:sym typeface="+mn-lt"/>
                </a:rPr>
                <a:t>Maddə 2:</a:t>
              </a:r>
              <a:r>
                <a:rPr lang="az-Latn-AZ" sz="1200" dirty="0">
                  <a:cs typeface="+mn-ea"/>
                  <a:sym typeface="+mn-lt"/>
                </a:rPr>
                <a:t> Heç bir ayrı-seçkilik olmadan hüquqlardan istifadə hüququ tanınır.</a:t>
              </a:r>
            </a:p>
          </p:txBody>
        </p:sp>
        <p:sp>
          <p:nvSpPr>
            <p:cNvPr id="28" name="Shape 4024">
              <a:extLst>
                <a:ext uri="{FF2B5EF4-FFF2-40B4-BE49-F238E27FC236}">
                  <a16:creationId xmlns:a16="http://schemas.microsoft.com/office/drawing/2014/main" id="{CD97A64D-71FC-A6D8-FEC9-B81896761FC4}"/>
                </a:ext>
              </a:extLst>
            </p:cNvPr>
            <p:cNvSpPr/>
            <p:nvPr/>
          </p:nvSpPr>
          <p:spPr>
            <a:xfrm>
              <a:off x="0" y="0"/>
              <a:ext cx="2641618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chemeClr val="accent3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200" b="1" dirty="0">
                  <a:solidFill>
                    <a:srgbClr val="00B050"/>
                  </a:solidFill>
                  <a:cs typeface="+mn-ea"/>
                  <a:sym typeface="+mn-lt"/>
                </a:rPr>
                <a:t>İnsan Hüquqları üzrə 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200" b="1" dirty="0">
                  <a:solidFill>
                    <a:srgbClr val="00B050"/>
                  </a:solidFill>
                  <a:cs typeface="+mn-ea"/>
                  <a:sym typeface="+mn-lt"/>
                </a:rPr>
                <a:t>Ümumi Bəyannamə</a:t>
              </a:r>
            </a:p>
          </p:txBody>
        </p:sp>
      </p:grpSp>
      <p:grpSp>
        <p:nvGrpSpPr>
          <p:cNvPr id="29" name="Group 4028">
            <a:extLst>
              <a:ext uri="{FF2B5EF4-FFF2-40B4-BE49-F238E27FC236}">
                <a16:creationId xmlns:a16="http://schemas.microsoft.com/office/drawing/2014/main" id="{2EC69310-ADCF-3DB6-EA80-8C2EC773D952}"/>
              </a:ext>
            </a:extLst>
          </p:cNvPr>
          <p:cNvGrpSpPr/>
          <p:nvPr/>
        </p:nvGrpSpPr>
        <p:grpSpPr>
          <a:xfrm>
            <a:off x="8492752" y="4319199"/>
            <a:ext cx="3141307" cy="1556396"/>
            <a:chOff x="0" y="-314247"/>
            <a:chExt cx="3141305" cy="1245164"/>
          </a:xfrm>
        </p:grpSpPr>
        <p:sp>
          <p:nvSpPr>
            <p:cNvPr id="30" name="Shape 4026">
              <a:extLst>
                <a:ext uri="{FF2B5EF4-FFF2-40B4-BE49-F238E27FC236}">
                  <a16:creationId xmlns:a16="http://schemas.microsoft.com/office/drawing/2014/main" id="{2E73F709-E071-0E8A-4C01-EC8A075D3EDC}"/>
                </a:ext>
              </a:extLst>
            </p:cNvPr>
            <p:cNvSpPr/>
            <p:nvPr/>
          </p:nvSpPr>
          <p:spPr>
            <a:xfrm>
              <a:off x="0" y="436714"/>
              <a:ext cx="3089646" cy="494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50000"/>
                </a:lnSpc>
                <a:defRPr sz="1000"/>
              </a:lvl1pPr>
            </a:lstStyle>
            <a:p>
              <a:pPr>
                <a:defRPr sz="1800"/>
              </a:pPr>
              <a:r>
                <a:rPr lang="az-Latn-AZ" sz="1200" dirty="0"/>
                <a:t>İrqi mənsubiyyətə əsaslanan ayrı-seçkiliyin bütün formalarını qadağan edir.</a:t>
              </a:r>
              <a:endParaRPr lang="en-US" sz="1200" dirty="0">
                <a:cs typeface="+mn-ea"/>
                <a:sym typeface="+mn-lt"/>
              </a:endParaRPr>
            </a:p>
          </p:txBody>
        </p:sp>
        <p:sp>
          <p:nvSpPr>
            <p:cNvPr id="31" name="Shape 4027">
              <a:extLst>
                <a:ext uri="{FF2B5EF4-FFF2-40B4-BE49-F238E27FC236}">
                  <a16:creationId xmlns:a16="http://schemas.microsoft.com/office/drawing/2014/main" id="{1E1EB3BE-E825-5C81-DD81-27A60BA8D4B5}"/>
                </a:ext>
              </a:extLst>
            </p:cNvPr>
            <p:cNvSpPr/>
            <p:nvPr/>
          </p:nvSpPr>
          <p:spPr>
            <a:xfrm>
              <a:off x="0" y="-314247"/>
              <a:ext cx="3141305" cy="8125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chemeClr val="accent4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FFC000"/>
                  </a:solidFill>
                  <a:cs typeface="+mn-ea"/>
                  <a:sym typeface="+mn-lt"/>
                </a:rPr>
                <a:t>İrqi Ayrı-Seçkiliyin Bütün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FFC000"/>
                  </a:solidFill>
                  <a:cs typeface="+mn-ea"/>
                  <a:sym typeface="+mn-lt"/>
                </a:rPr>
                <a:t>Formalarının Ləğvi Haqqında</a:t>
              </a:r>
            </a:p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az-Latn-AZ" sz="2000" b="1" dirty="0">
                  <a:solidFill>
                    <a:srgbClr val="FFC000"/>
                  </a:solidFill>
                  <a:cs typeface="+mn-ea"/>
                  <a:sym typeface="+mn-lt"/>
                </a:rPr>
                <a:t>Beynəlxalq Konvensiya</a:t>
              </a:r>
            </a:p>
          </p:txBody>
        </p:sp>
      </p:grpSp>
      <p:sp>
        <p:nvSpPr>
          <p:cNvPr id="32" name="Shape 4029">
            <a:extLst>
              <a:ext uri="{FF2B5EF4-FFF2-40B4-BE49-F238E27FC236}">
                <a16:creationId xmlns:a16="http://schemas.microsoft.com/office/drawing/2014/main" id="{49862F39-9611-360F-DDC7-75134B1275EA}"/>
              </a:ext>
            </a:extLst>
          </p:cNvPr>
          <p:cNvSpPr/>
          <p:nvPr/>
        </p:nvSpPr>
        <p:spPr>
          <a:xfrm>
            <a:off x="5353722" y="3551389"/>
            <a:ext cx="145439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" name="Shape 4000">
            <a:extLst>
              <a:ext uri="{FF2B5EF4-FFF2-40B4-BE49-F238E27FC236}">
                <a16:creationId xmlns:a16="http://schemas.microsoft.com/office/drawing/2014/main" id="{C2F02FC4-C183-86F2-2ACB-7714C895DCEF}"/>
              </a:ext>
            </a:extLst>
          </p:cNvPr>
          <p:cNvSpPr/>
          <p:nvPr/>
        </p:nvSpPr>
        <p:spPr>
          <a:xfrm>
            <a:off x="6496052" y="1506540"/>
            <a:ext cx="1918168" cy="340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600" extrusionOk="0">
                <a:moveTo>
                  <a:pt x="0" y="21600"/>
                </a:moveTo>
                <a:cubicBezTo>
                  <a:pt x="5699" y="21341"/>
                  <a:pt x="5699" y="21341"/>
                  <a:pt x="5699" y="21341"/>
                </a:cubicBezTo>
                <a:cubicBezTo>
                  <a:pt x="4228" y="20614"/>
                  <a:pt x="4228" y="20614"/>
                  <a:pt x="4228" y="20614"/>
                </a:cubicBezTo>
                <a:cubicBezTo>
                  <a:pt x="4565" y="20545"/>
                  <a:pt x="4657" y="20528"/>
                  <a:pt x="4994" y="20441"/>
                </a:cubicBezTo>
                <a:cubicBezTo>
                  <a:pt x="11336" y="18798"/>
                  <a:pt x="14461" y="14717"/>
                  <a:pt x="12960" y="10774"/>
                </a:cubicBezTo>
                <a:cubicBezTo>
                  <a:pt x="17801" y="10515"/>
                  <a:pt x="21600" y="8197"/>
                  <a:pt x="21569" y="5396"/>
                </a:cubicBezTo>
                <a:cubicBezTo>
                  <a:pt x="21569" y="2421"/>
                  <a:pt x="17280" y="0"/>
                  <a:pt x="12010" y="0"/>
                </a:cubicBezTo>
                <a:cubicBezTo>
                  <a:pt x="7629" y="17"/>
                  <a:pt x="3952" y="1660"/>
                  <a:pt x="2819" y="3926"/>
                </a:cubicBezTo>
                <a:cubicBezTo>
                  <a:pt x="2819" y="3926"/>
                  <a:pt x="2819" y="3926"/>
                  <a:pt x="2819" y="3926"/>
                </a:cubicBezTo>
                <a:cubicBezTo>
                  <a:pt x="2757" y="4064"/>
                  <a:pt x="2696" y="4202"/>
                  <a:pt x="2635" y="4341"/>
                </a:cubicBezTo>
                <a:cubicBezTo>
                  <a:pt x="2635" y="4341"/>
                  <a:pt x="2635" y="4341"/>
                  <a:pt x="2635" y="4341"/>
                </a:cubicBezTo>
                <a:cubicBezTo>
                  <a:pt x="2635" y="4358"/>
                  <a:pt x="2635" y="4358"/>
                  <a:pt x="2635" y="4358"/>
                </a:cubicBezTo>
                <a:cubicBezTo>
                  <a:pt x="5852" y="5257"/>
                  <a:pt x="8609" y="6814"/>
                  <a:pt x="10294" y="8854"/>
                </a:cubicBezTo>
                <a:cubicBezTo>
                  <a:pt x="11275" y="10030"/>
                  <a:pt x="11520" y="10826"/>
                  <a:pt x="11520" y="10843"/>
                </a:cubicBezTo>
                <a:cubicBezTo>
                  <a:pt x="13083" y="14769"/>
                  <a:pt x="10264" y="18729"/>
                  <a:pt x="4106" y="20441"/>
                </a:cubicBezTo>
                <a:cubicBezTo>
                  <a:pt x="4075" y="19335"/>
                  <a:pt x="4075" y="19335"/>
                  <a:pt x="4075" y="19335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0B050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solidFill>
                <a:srgbClr val="00B050"/>
              </a:solidFill>
              <a:cs typeface="+mn-ea"/>
              <a:sym typeface="+mn-lt"/>
            </a:endParaRPr>
          </a:p>
        </p:txBody>
      </p:sp>
      <p:sp>
        <p:nvSpPr>
          <p:cNvPr id="4" name="Shape 3999">
            <a:extLst>
              <a:ext uri="{FF2B5EF4-FFF2-40B4-BE49-F238E27FC236}">
                <a16:creationId xmlns:a16="http://schemas.microsoft.com/office/drawing/2014/main" id="{8735B22E-405E-B5F7-0C0E-5FFF132177DB}"/>
              </a:ext>
            </a:extLst>
          </p:cNvPr>
          <p:cNvSpPr/>
          <p:nvPr/>
        </p:nvSpPr>
        <p:spPr>
          <a:xfrm>
            <a:off x="3846514" y="1473200"/>
            <a:ext cx="3398840" cy="1924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1340" y="15909"/>
                  <a:pt x="21340" y="15909"/>
                  <a:pt x="21340" y="15909"/>
                </a:cubicBezTo>
                <a:cubicBezTo>
                  <a:pt x="20631" y="17347"/>
                  <a:pt x="20631" y="17347"/>
                  <a:pt x="20631" y="17347"/>
                </a:cubicBezTo>
                <a:cubicBezTo>
                  <a:pt x="20562" y="17011"/>
                  <a:pt x="20544" y="16919"/>
                  <a:pt x="20458" y="16582"/>
                </a:cubicBezTo>
                <a:cubicBezTo>
                  <a:pt x="18796" y="10280"/>
                  <a:pt x="14729" y="7129"/>
                  <a:pt x="10783" y="8628"/>
                </a:cubicBezTo>
                <a:cubicBezTo>
                  <a:pt x="10506" y="3794"/>
                  <a:pt x="8204" y="0"/>
                  <a:pt x="5400" y="0"/>
                </a:cubicBezTo>
                <a:cubicBezTo>
                  <a:pt x="2423" y="0"/>
                  <a:pt x="0" y="4283"/>
                  <a:pt x="0" y="9546"/>
                </a:cubicBezTo>
                <a:cubicBezTo>
                  <a:pt x="0" y="13921"/>
                  <a:pt x="1662" y="17592"/>
                  <a:pt x="3912" y="18724"/>
                </a:cubicBezTo>
                <a:cubicBezTo>
                  <a:pt x="3912" y="18755"/>
                  <a:pt x="3912" y="18755"/>
                  <a:pt x="3912" y="18755"/>
                </a:cubicBezTo>
                <a:cubicBezTo>
                  <a:pt x="4050" y="18816"/>
                  <a:pt x="4188" y="18877"/>
                  <a:pt x="4327" y="18938"/>
                </a:cubicBezTo>
                <a:cubicBezTo>
                  <a:pt x="4327" y="18938"/>
                  <a:pt x="4344" y="18938"/>
                  <a:pt x="4344" y="18908"/>
                </a:cubicBezTo>
                <a:cubicBezTo>
                  <a:pt x="4344" y="18938"/>
                  <a:pt x="4344" y="18938"/>
                  <a:pt x="4344" y="18938"/>
                </a:cubicBezTo>
                <a:cubicBezTo>
                  <a:pt x="5244" y="15726"/>
                  <a:pt x="6802" y="12942"/>
                  <a:pt x="8844" y="11290"/>
                </a:cubicBezTo>
                <a:cubicBezTo>
                  <a:pt x="10038" y="10310"/>
                  <a:pt x="10835" y="10066"/>
                  <a:pt x="10852" y="10066"/>
                </a:cubicBezTo>
                <a:cubicBezTo>
                  <a:pt x="14763" y="8505"/>
                  <a:pt x="18727" y="11320"/>
                  <a:pt x="20440" y="17500"/>
                </a:cubicBezTo>
                <a:cubicBezTo>
                  <a:pt x="19333" y="17531"/>
                  <a:pt x="19333" y="17531"/>
                  <a:pt x="19333" y="17531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cs typeface="+mn-ea"/>
              <a:sym typeface="+mn-lt"/>
            </a:endParaRPr>
          </a:p>
        </p:txBody>
      </p:sp>
      <p:sp>
        <p:nvSpPr>
          <p:cNvPr id="7" name="Shape 4002">
            <a:extLst>
              <a:ext uri="{FF2B5EF4-FFF2-40B4-BE49-F238E27FC236}">
                <a16:creationId xmlns:a16="http://schemas.microsoft.com/office/drawing/2014/main" id="{2DC6E2F0-88D6-5526-9F0C-12B28C40DCE0}"/>
              </a:ext>
            </a:extLst>
          </p:cNvPr>
          <p:cNvSpPr/>
          <p:nvPr/>
        </p:nvSpPr>
        <p:spPr>
          <a:xfrm>
            <a:off x="3856830" y="2670177"/>
            <a:ext cx="1812135" cy="3439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5" h="21470" extrusionOk="0">
                <a:moveTo>
                  <a:pt x="21385" y="0"/>
                </a:moveTo>
                <a:cubicBezTo>
                  <a:pt x="15439" y="391"/>
                  <a:pt x="15439" y="391"/>
                  <a:pt x="15439" y="391"/>
                </a:cubicBezTo>
                <a:cubicBezTo>
                  <a:pt x="17014" y="1054"/>
                  <a:pt x="17014" y="1054"/>
                  <a:pt x="17014" y="1054"/>
                </a:cubicBezTo>
                <a:cubicBezTo>
                  <a:pt x="16660" y="1139"/>
                  <a:pt x="16564" y="1156"/>
                  <a:pt x="16210" y="1241"/>
                </a:cubicBezTo>
                <a:cubicBezTo>
                  <a:pt x="9717" y="3008"/>
                  <a:pt x="6760" y="7070"/>
                  <a:pt x="8624" y="10927"/>
                </a:cubicBezTo>
                <a:cubicBezTo>
                  <a:pt x="3546" y="11301"/>
                  <a:pt x="-215" y="13647"/>
                  <a:pt x="10" y="16400"/>
                </a:cubicBezTo>
                <a:cubicBezTo>
                  <a:pt x="235" y="19323"/>
                  <a:pt x="4896" y="21600"/>
                  <a:pt x="10456" y="21464"/>
                </a:cubicBezTo>
                <a:cubicBezTo>
                  <a:pt x="15021" y="21362"/>
                  <a:pt x="18749" y="19663"/>
                  <a:pt x="19778" y="17419"/>
                </a:cubicBezTo>
                <a:cubicBezTo>
                  <a:pt x="19778" y="17419"/>
                  <a:pt x="19778" y="17419"/>
                  <a:pt x="19778" y="17419"/>
                </a:cubicBezTo>
                <a:cubicBezTo>
                  <a:pt x="19842" y="17283"/>
                  <a:pt x="19906" y="17147"/>
                  <a:pt x="19939" y="16994"/>
                </a:cubicBezTo>
                <a:cubicBezTo>
                  <a:pt x="19939" y="16994"/>
                  <a:pt x="19939" y="16994"/>
                  <a:pt x="19939" y="16994"/>
                </a:cubicBezTo>
                <a:cubicBezTo>
                  <a:pt x="19939" y="16994"/>
                  <a:pt x="19939" y="16994"/>
                  <a:pt x="19939" y="16977"/>
                </a:cubicBezTo>
                <a:cubicBezTo>
                  <a:pt x="16499" y="16179"/>
                  <a:pt x="13478" y="14717"/>
                  <a:pt x="11549" y="12746"/>
                </a:cubicBezTo>
                <a:cubicBezTo>
                  <a:pt x="10424" y="11607"/>
                  <a:pt x="10135" y="10825"/>
                  <a:pt x="10135" y="10808"/>
                </a:cubicBezTo>
                <a:cubicBezTo>
                  <a:pt x="8174" y="7002"/>
                  <a:pt x="10842" y="3059"/>
                  <a:pt x="17174" y="1224"/>
                </a:cubicBezTo>
                <a:cubicBezTo>
                  <a:pt x="17303" y="2311"/>
                  <a:pt x="17303" y="2311"/>
                  <a:pt x="17303" y="2311"/>
                </a:cubicBezTo>
                <a:lnTo>
                  <a:pt x="21385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6" name="Shape 4001">
            <a:extLst>
              <a:ext uri="{FF2B5EF4-FFF2-40B4-BE49-F238E27FC236}">
                <a16:creationId xmlns:a16="http://schemas.microsoft.com/office/drawing/2014/main" id="{42DC33AF-91D2-EDDC-FEE3-07F783ED2675}"/>
              </a:ext>
            </a:extLst>
          </p:cNvPr>
          <p:cNvSpPr/>
          <p:nvPr/>
        </p:nvSpPr>
        <p:spPr>
          <a:xfrm>
            <a:off x="4983165" y="4210053"/>
            <a:ext cx="3439233" cy="1815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385" extrusionOk="0">
                <a:moveTo>
                  <a:pt x="0" y="0"/>
                </a:moveTo>
                <a:cubicBezTo>
                  <a:pt x="391" y="5938"/>
                  <a:pt x="391" y="5938"/>
                  <a:pt x="391" y="5938"/>
                </a:cubicBezTo>
                <a:cubicBezTo>
                  <a:pt x="1054" y="4365"/>
                  <a:pt x="1054" y="4365"/>
                  <a:pt x="1054" y="4365"/>
                </a:cubicBezTo>
                <a:cubicBezTo>
                  <a:pt x="1123" y="4718"/>
                  <a:pt x="1140" y="4814"/>
                  <a:pt x="1242" y="5135"/>
                </a:cubicBezTo>
                <a:cubicBezTo>
                  <a:pt x="3010" y="11651"/>
                  <a:pt x="7075" y="14635"/>
                  <a:pt x="10919" y="12774"/>
                </a:cubicBezTo>
                <a:cubicBezTo>
                  <a:pt x="11293" y="17813"/>
                  <a:pt x="13640" y="21600"/>
                  <a:pt x="16396" y="21375"/>
                </a:cubicBezTo>
                <a:cubicBezTo>
                  <a:pt x="19321" y="21151"/>
                  <a:pt x="21600" y="16497"/>
                  <a:pt x="21481" y="10944"/>
                </a:cubicBezTo>
                <a:cubicBezTo>
                  <a:pt x="21379" y="6387"/>
                  <a:pt x="19678" y="2664"/>
                  <a:pt x="17433" y="1637"/>
                </a:cubicBezTo>
                <a:cubicBezTo>
                  <a:pt x="17433" y="1637"/>
                  <a:pt x="17433" y="1637"/>
                  <a:pt x="17433" y="1637"/>
                </a:cubicBezTo>
                <a:cubicBezTo>
                  <a:pt x="17297" y="1573"/>
                  <a:pt x="17161" y="1508"/>
                  <a:pt x="17008" y="1476"/>
                </a:cubicBezTo>
                <a:cubicBezTo>
                  <a:pt x="17008" y="1476"/>
                  <a:pt x="17008" y="1476"/>
                  <a:pt x="17008" y="1476"/>
                </a:cubicBezTo>
                <a:cubicBezTo>
                  <a:pt x="17008" y="1476"/>
                  <a:pt x="17008" y="1476"/>
                  <a:pt x="16991" y="1476"/>
                </a:cubicBezTo>
                <a:cubicBezTo>
                  <a:pt x="16191" y="4911"/>
                  <a:pt x="14729" y="7927"/>
                  <a:pt x="12756" y="9821"/>
                </a:cubicBezTo>
                <a:cubicBezTo>
                  <a:pt x="11616" y="10944"/>
                  <a:pt x="10834" y="11265"/>
                  <a:pt x="10817" y="11265"/>
                </a:cubicBezTo>
                <a:cubicBezTo>
                  <a:pt x="7007" y="13191"/>
                  <a:pt x="3061" y="10527"/>
                  <a:pt x="1225" y="4204"/>
                </a:cubicBezTo>
                <a:cubicBezTo>
                  <a:pt x="2313" y="4076"/>
                  <a:pt x="2313" y="4076"/>
                  <a:pt x="2313" y="40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B1AFC9-FDC0-1C65-A847-DF896063BFBF}"/>
              </a:ext>
            </a:extLst>
          </p:cNvPr>
          <p:cNvSpPr txBox="1"/>
          <p:nvPr/>
        </p:nvSpPr>
        <p:spPr>
          <a:xfrm>
            <a:off x="3961467" y="1792739"/>
            <a:ext cx="1707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Latn-AZ" sz="2400" b="1" dirty="0">
                <a:solidFill>
                  <a:schemeClr val="bg1"/>
                </a:solidFill>
                <a:cs typeface="+mn-ea"/>
                <a:sym typeface="+mn-lt"/>
              </a:rPr>
              <a:t>UNC</a:t>
            </a:r>
          </a:p>
          <a:p>
            <a:r>
              <a:rPr lang="az-Latn-AZ" sz="2400" b="1" dirty="0">
                <a:solidFill>
                  <a:schemeClr val="bg1"/>
                </a:solidFill>
                <a:cs typeface="+mn-ea"/>
                <a:sym typeface="+mn-lt"/>
              </a:rPr>
              <a:t>1945-ci il</a:t>
            </a:r>
            <a:endParaRPr lang="az-Latn-AZ" sz="2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17A90B-05AD-8A8E-5A3F-C6426EFF6DD3}"/>
              </a:ext>
            </a:extLst>
          </p:cNvPr>
          <p:cNvSpPr txBox="1"/>
          <p:nvPr/>
        </p:nvSpPr>
        <p:spPr>
          <a:xfrm>
            <a:off x="6966087" y="1806440"/>
            <a:ext cx="13935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z-Latn-AZ" sz="2400" b="1" dirty="0">
                <a:solidFill>
                  <a:schemeClr val="bg1"/>
                </a:solidFill>
                <a:cs typeface="+mn-ea"/>
                <a:sym typeface="+mn-lt"/>
              </a:rPr>
              <a:t>UDHR</a:t>
            </a:r>
          </a:p>
          <a:p>
            <a:pPr algn="r"/>
            <a:r>
              <a:rPr lang="az-Latn-AZ" sz="2400" b="1" dirty="0">
                <a:solidFill>
                  <a:schemeClr val="bg1"/>
                </a:solidFill>
                <a:cs typeface="+mn-ea"/>
                <a:sym typeface="+mn-lt"/>
              </a:rPr>
              <a:t>1948-ci il</a:t>
            </a:r>
            <a:endParaRPr lang="az-Latn-AZ" sz="2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253C65-A324-6470-3881-900319D2220E}"/>
              </a:ext>
            </a:extLst>
          </p:cNvPr>
          <p:cNvSpPr txBox="1"/>
          <p:nvPr/>
        </p:nvSpPr>
        <p:spPr>
          <a:xfrm>
            <a:off x="6931857" y="4879547"/>
            <a:ext cx="13935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z-Latn-AZ" sz="2400" b="1" dirty="0">
                <a:solidFill>
                  <a:schemeClr val="bg1"/>
                </a:solidFill>
                <a:cs typeface="+mn-ea"/>
                <a:sym typeface="+mn-lt"/>
              </a:rPr>
              <a:t>ICERD</a:t>
            </a:r>
          </a:p>
          <a:p>
            <a:pPr algn="r"/>
            <a:r>
              <a:rPr lang="az-Latn-AZ" sz="2400" b="1" dirty="0">
                <a:solidFill>
                  <a:schemeClr val="bg1"/>
                </a:solidFill>
                <a:cs typeface="+mn-ea"/>
                <a:sym typeface="+mn-lt"/>
              </a:rPr>
              <a:t>1965-ci il</a:t>
            </a:r>
            <a:endParaRPr lang="az-Latn-AZ" sz="24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B89960-D07F-F5D2-E836-942A9538E8AE}"/>
              </a:ext>
            </a:extLst>
          </p:cNvPr>
          <p:cNvSpPr txBox="1"/>
          <p:nvPr/>
        </p:nvSpPr>
        <p:spPr>
          <a:xfrm>
            <a:off x="3934833" y="4906182"/>
            <a:ext cx="1602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Latn-AZ" sz="2400" b="1" dirty="0">
                <a:solidFill>
                  <a:schemeClr val="bg1"/>
                </a:solidFill>
                <a:cs typeface="+mn-ea"/>
                <a:sym typeface="+mn-lt"/>
              </a:rPr>
              <a:t>CEDAW</a:t>
            </a:r>
          </a:p>
          <a:p>
            <a:r>
              <a:rPr lang="az-Latn-AZ" sz="2400" b="1" dirty="0">
                <a:solidFill>
                  <a:schemeClr val="bg1"/>
                </a:solidFill>
                <a:cs typeface="+mn-ea"/>
                <a:sym typeface="+mn-lt"/>
              </a:rPr>
              <a:t>1979-cu il</a:t>
            </a:r>
            <a:endParaRPr lang="az-Latn-AZ" sz="2400" dirty="0">
              <a:solidFill>
                <a:schemeClr val="bg1"/>
              </a:solidFill>
            </a:endParaRPr>
          </a:p>
        </p:txBody>
      </p:sp>
      <p:pic>
        <p:nvPicPr>
          <p:cNvPr id="34" name="Рисунок 33" descr="Земной шар: Африка и Европа со сплошной заливкой">
            <a:extLst>
              <a:ext uri="{FF2B5EF4-FFF2-40B4-BE49-F238E27FC236}">
                <a16:creationId xmlns:a16="http://schemas.microsoft.com/office/drawing/2014/main" id="{C4056028-FF46-0DD5-C8D0-2DBE5639B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9638" y="3155553"/>
            <a:ext cx="1267659" cy="1267659"/>
          </a:xfrm>
          <a:prstGeom prst="rect">
            <a:avLst/>
          </a:prstGeom>
        </p:spPr>
      </p:pic>
      <p:pic>
        <p:nvPicPr>
          <p:cNvPr id="8" name="Рисунок 7" descr="Дом со сплошной заливкой">
            <a:hlinkClick r:id="rId4" action="ppaction://hlinksldjump"/>
            <a:extLst>
              <a:ext uri="{FF2B5EF4-FFF2-40B4-BE49-F238E27FC236}">
                <a16:creationId xmlns:a16="http://schemas.microsoft.com/office/drawing/2014/main" id="{31DB5C17-608A-D376-CC46-4686EDAD3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9" name="Рисунок 8" descr="Назад со сплошной заливкой">
            <a:hlinkClick r:id="rId7" action="ppaction://hlinksldjump"/>
            <a:extLst>
              <a:ext uri="{FF2B5EF4-FFF2-40B4-BE49-F238E27FC236}">
                <a16:creationId xmlns:a16="http://schemas.microsoft.com/office/drawing/2014/main" id="{6DA408ED-2A93-484E-B821-88F42E21DB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0" name="Рисунок 9" descr="Назад со сплошной заливкой">
            <a:hlinkClick r:id="rId10" action="ppaction://hlinksldjump"/>
            <a:extLst>
              <a:ext uri="{FF2B5EF4-FFF2-40B4-BE49-F238E27FC236}">
                <a16:creationId xmlns:a16="http://schemas.microsoft.com/office/drawing/2014/main" id="{793B807F-512B-7242-170A-4D2F399B8F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DAA021-4DC1-0524-B3A3-5744159AD9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7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 advAuto="0"/>
      <p:bldP spid="23" grpId="0" animBg="1" advAuto="0"/>
      <p:bldP spid="26" grpId="0" animBg="1" advAuto="0"/>
      <p:bldP spid="29" grpId="0" animBg="1" advAuto="0"/>
      <p:bldP spid="5" grpId="0" animBg="1"/>
      <p:bldP spid="4" grpId="0" animBg="1"/>
      <p:bldP spid="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60A24-52E5-06F5-0424-8AD31A27B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D9D3A-A160-D6A0-DEBB-C01FA198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75" y="557751"/>
            <a:ext cx="10515600" cy="870858"/>
          </a:xfrm>
        </p:spPr>
        <p:txBody>
          <a:bodyPr>
            <a:normAutofit fontScale="90000"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az-Latn-AZ" sz="4000" b="1" dirty="0">
                <a:solidFill>
                  <a:srgbClr val="00B050"/>
                </a:solidFill>
                <a:cs typeface="+mn-ea"/>
                <a:sym typeface="+mn-lt"/>
              </a:rPr>
              <a:t>2. 2. Bərabərlik hüququ Azərbaycan Qanunvericiliyində</a:t>
            </a:r>
          </a:p>
        </p:txBody>
      </p:sp>
      <p:sp>
        <p:nvSpPr>
          <p:cNvPr id="21" name="Shape 4017">
            <a:extLst>
              <a:ext uri="{FF2B5EF4-FFF2-40B4-BE49-F238E27FC236}">
                <a16:creationId xmlns:a16="http://schemas.microsoft.com/office/drawing/2014/main" id="{E230C2DC-E054-628B-7B65-4F6BFAA0444E}"/>
              </a:ext>
            </a:extLst>
          </p:cNvPr>
          <p:cNvSpPr/>
          <p:nvPr/>
        </p:nvSpPr>
        <p:spPr>
          <a:xfrm>
            <a:off x="755125" y="1373764"/>
            <a:ext cx="9135369" cy="851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r">
              <a:lnSpc>
                <a:spcPct val="150000"/>
              </a:lnSpc>
              <a:defRPr sz="1000"/>
            </a:lvl1pPr>
          </a:lstStyle>
          <a:p>
            <a:pPr algn="ctr">
              <a:lnSpc>
                <a:spcPts val="2000"/>
              </a:lnSpc>
              <a:defRPr sz="1800"/>
            </a:pPr>
            <a:r>
              <a:rPr lang="az-Latn-AZ" sz="1600" b="1" dirty="0">
                <a:solidFill>
                  <a:srgbClr val="00B050"/>
                </a:solidFill>
                <a:cs typeface="+mn-ea"/>
                <a:sym typeface="+mn-lt"/>
              </a:rPr>
              <a:t>Azərbaycanda bərabərlik hüququ Konstitusiya və digər qanunvericilik aktları ilə təmin olunur. </a:t>
            </a:r>
            <a:r>
              <a:rPr lang="ru-RU" sz="1600" b="1" dirty="0">
                <a:solidFill>
                  <a:srgbClr val="00B050"/>
                </a:solidFill>
                <a:cs typeface="+mn-ea"/>
                <a:sym typeface="+mn-lt"/>
              </a:rPr>
              <a:t> </a:t>
            </a:r>
            <a:endParaRPr lang="az-Latn-AZ" sz="1600" b="1" dirty="0">
              <a:solidFill>
                <a:srgbClr val="00B050"/>
              </a:solidFill>
              <a:cs typeface="+mn-ea"/>
              <a:sym typeface="+mn-lt"/>
            </a:endParaRPr>
          </a:p>
          <a:p>
            <a:pPr algn="ctr">
              <a:lnSpc>
                <a:spcPts val="2000"/>
              </a:lnSpc>
              <a:defRPr sz="1800"/>
            </a:pPr>
            <a:r>
              <a:rPr lang="az-Latn-AZ" sz="1600" b="1" dirty="0">
                <a:solidFill>
                  <a:srgbClr val="00B050"/>
                </a:solidFill>
                <a:cs typeface="+mn-ea"/>
                <a:sym typeface="+mn-lt"/>
              </a:rPr>
              <a:t>Bu hüquq insanların irqindən, cinsindən, milliyyətindən, dilindən, dinindən, sosial mənşəyindən, əqidəsindən və digər əlamətlərdən asılı olmayaraq eyni hüquq və azadlıqlara malik olmasını nəzərdə tutur.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62E4D2-9335-B7B4-8299-38C95B39BE57}"/>
              </a:ext>
            </a:extLst>
          </p:cNvPr>
          <p:cNvGrpSpPr/>
          <p:nvPr/>
        </p:nvGrpSpPr>
        <p:grpSpPr>
          <a:xfrm>
            <a:off x="10012259" y="1356463"/>
            <a:ext cx="1627527" cy="1628928"/>
            <a:chOff x="3890058" y="1252941"/>
            <a:chExt cx="1893877" cy="1895507"/>
          </a:xfrm>
        </p:grpSpPr>
        <p:grpSp>
          <p:nvGrpSpPr>
            <p:cNvPr id="9" name="Group 1840">
              <a:extLst>
                <a:ext uri="{FF2B5EF4-FFF2-40B4-BE49-F238E27FC236}">
                  <a16:creationId xmlns:a16="http://schemas.microsoft.com/office/drawing/2014/main" id="{FAB3D6AB-A7E3-3371-AD07-C942285BF6BC}"/>
                </a:ext>
              </a:extLst>
            </p:cNvPr>
            <p:cNvGrpSpPr/>
            <p:nvPr/>
          </p:nvGrpSpPr>
          <p:grpSpPr>
            <a:xfrm>
              <a:off x="3890058" y="1252941"/>
              <a:ext cx="1893877" cy="1895507"/>
              <a:chOff x="-1" y="-1"/>
              <a:chExt cx="1893876" cy="1895506"/>
            </a:xfrm>
          </p:grpSpPr>
          <p:sp>
            <p:nvSpPr>
              <p:cNvPr id="11" name="Shape 1836">
                <a:extLst>
                  <a:ext uri="{FF2B5EF4-FFF2-40B4-BE49-F238E27FC236}">
                    <a16:creationId xmlns:a16="http://schemas.microsoft.com/office/drawing/2014/main" id="{339929C6-D3C2-557F-987B-498EDC772275}"/>
                  </a:ext>
                </a:extLst>
              </p:cNvPr>
              <p:cNvSpPr/>
              <p:nvPr/>
            </p:nvSpPr>
            <p:spPr>
              <a:xfrm>
                <a:off x="206273" y="82530"/>
                <a:ext cx="1523872" cy="1523872"/>
              </a:xfrm>
              <a:prstGeom prst="ellipse">
                <a:avLst/>
              </a:prstGeom>
              <a:solidFill>
                <a:srgbClr val="00B050">
                  <a:alpha val="5299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" name="Shape 1837">
                <a:extLst>
                  <a:ext uri="{FF2B5EF4-FFF2-40B4-BE49-F238E27FC236}">
                    <a16:creationId xmlns:a16="http://schemas.microsoft.com/office/drawing/2014/main" id="{1E946451-5FB7-17D8-FE15-BAE221522B35}"/>
                  </a:ext>
                </a:extLst>
              </p:cNvPr>
              <p:cNvSpPr/>
              <p:nvPr/>
            </p:nvSpPr>
            <p:spPr>
              <a:xfrm>
                <a:off x="856148" y="-1"/>
                <a:ext cx="922999" cy="923000"/>
              </a:xfrm>
              <a:prstGeom prst="ellipse">
                <a:avLst/>
              </a:prstGeom>
              <a:solidFill>
                <a:srgbClr val="00B05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" name="Shape 1838">
                <a:extLst>
                  <a:ext uri="{FF2B5EF4-FFF2-40B4-BE49-F238E27FC236}">
                    <a16:creationId xmlns:a16="http://schemas.microsoft.com/office/drawing/2014/main" id="{266B4D9B-E29B-BB3C-8A00-9267D5831B20}"/>
                  </a:ext>
                </a:extLst>
              </p:cNvPr>
              <p:cNvSpPr/>
              <p:nvPr/>
            </p:nvSpPr>
            <p:spPr>
              <a:xfrm>
                <a:off x="-1" y="766689"/>
                <a:ext cx="1128815" cy="1128816"/>
              </a:xfrm>
              <a:prstGeom prst="ellipse">
                <a:avLst/>
              </a:prstGeom>
              <a:solidFill>
                <a:srgbClr val="00B05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5" name="Shape 183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4871C277-77D1-7E4A-0D19-C78119AF4A4B}"/>
                  </a:ext>
                </a:extLst>
              </p:cNvPr>
              <p:cNvSpPr/>
              <p:nvPr/>
            </p:nvSpPr>
            <p:spPr>
              <a:xfrm>
                <a:off x="1306094" y="1125730"/>
                <a:ext cx="587781" cy="587782"/>
              </a:xfrm>
              <a:prstGeom prst="ellipse">
                <a:avLst/>
              </a:prstGeom>
              <a:solidFill>
                <a:srgbClr val="00B050">
                  <a:alpha val="4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0" name="Shape 1846">
              <a:extLst>
                <a:ext uri="{FF2B5EF4-FFF2-40B4-BE49-F238E27FC236}">
                  <a16:creationId xmlns:a16="http://schemas.microsoft.com/office/drawing/2014/main" id="{0AC2672D-069F-9039-DC19-9A1CD010B789}"/>
                </a:ext>
              </a:extLst>
            </p:cNvPr>
            <p:cNvSpPr/>
            <p:nvPr/>
          </p:nvSpPr>
          <p:spPr>
            <a:xfrm>
              <a:off x="4198951" y="1459230"/>
              <a:ext cx="1318634" cy="1265218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C9C23F7-9295-724A-C5D1-B753E79E77D5}"/>
              </a:ext>
            </a:extLst>
          </p:cNvPr>
          <p:cNvGrpSpPr/>
          <p:nvPr/>
        </p:nvGrpSpPr>
        <p:grpSpPr>
          <a:xfrm>
            <a:off x="684284" y="2351276"/>
            <a:ext cx="6589454" cy="1080000"/>
            <a:chOff x="881333" y="2280054"/>
            <a:chExt cx="6589454" cy="1080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C3C9434-7AAF-ECC2-BE2E-F6A6B9A4F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81333" y="2280054"/>
              <a:ext cx="1080000" cy="1080000"/>
            </a:xfrm>
            <a:prstGeom prst="rect">
              <a:avLst/>
            </a:prstGeom>
            <a:effectLst/>
          </p:spPr>
        </p:pic>
        <p:sp>
          <p:nvSpPr>
            <p:cNvPr id="37" name="Shape 4018">
              <a:extLst>
                <a:ext uri="{FF2B5EF4-FFF2-40B4-BE49-F238E27FC236}">
                  <a16:creationId xmlns:a16="http://schemas.microsoft.com/office/drawing/2014/main" id="{AE04DD08-1235-038A-964E-5E09F2DCED2C}"/>
                </a:ext>
              </a:extLst>
            </p:cNvPr>
            <p:cNvSpPr/>
            <p:nvPr/>
          </p:nvSpPr>
          <p:spPr>
            <a:xfrm>
              <a:off x="2228626" y="2281446"/>
              <a:ext cx="5242161" cy="1077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2"/>
                  </a:solidFill>
                </a:defRPr>
              </a:lvl1pPr>
            </a:lstStyle>
            <a:p>
              <a:pPr algn="just">
                <a:defRPr sz="1800">
                  <a:solidFill>
                    <a:srgbClr val="000000"/>
                  </a:solidFill>
                </a:defRPr>
              </a:pPr>
              <a:r>
                <a:rPr lang="az-Latn-AZ" sz="1600" b="1" dirty="0">
                  <a:solidFill>
                    <a:srgbClr val="880303"/>
                  </a:solidFill>
                  <a:cs typeface="+mn-ea"/>
                  <a:sym typeface="+mn-lt"/>
                </a:rPr>
                <a:t>Azərbaycan Respublikasının Konstitusiyası </a:t>
              </a:r>
              <a:r>
                <a:rPr lang="az-Latn-AZ" sz="1600" dirty="0">
                  <a:solidFill>
                    <a:srgbClr val="880303"/>
                  </a:solidFill>
                  <a:cs typeface="+mn-ea"/>
                  <a:sym typeface="+mn-lt"/>
                </a:rPr>
                <a:t>əsas hüquqi sənəd kimi bərabərlik prinsipini açıq şəkildə təsbit edir. Konstitusiyanın 25-ci maddəsi </a:t>
              </a:r>
              <a:r>
                <a:rPr lang="az-Latn-AZ" sz="1600" dirty="0">
                  <a:solidFill>
                    <a:srgbClr val="880303"/>
                  </a:solidFill>
                </a:rPr>
                <a:t>ölkədə hüquqi bərabərliyi təmin edən əsas konstitusiya müddəasıdır.</a:t>
              </a:r>
              <a:r>
                <a:rPr lang="az-Latn-AZ" sz="1600" dirty="0">
                  <a:solidFill>
                    <a:srgbClr val="880303"/>
                  </a:solidFill>
                  <a:cs typeface="+mn-ea"/>
                  <a:sym typeface="+mn-lt"/>
                </a:rPr>
                <a:t> </a:t>
              </a: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1CCB0C7-CD8D-5B74-3770-AADAFE7EB3EE}"/>
              </a:ext>
            </a:extLst>
          </p:cNvPr>
          <p:cNvGrpSpPr/>
          <p:nvPr/>
        </p:nvGrpSpPr>
        <p:grpSpPr>
          <a:xfrm>
            <a:off x="684284" y="5072248"/>
            <a:ext cx="9080514" cy="1080000"/>
            <a:chOff x="2502431" y="3658425"/>
            <a:chExt cx="9080514" cy="108000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72E182AF-CA0A-3CD6-550F-EBD3DF4FB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2431" y="3658425"/>
              <a:ext cx="1080000" cy="1080000"/>
            </a:xfrm>
            <a:prstGeom prst="rect">
              <a:avLst/>
            </a:prstGeom>
            <a:effectLst/>
          </p:spPr>
        </p:pic>
        <p:sp>
          <p:nvSpPr>
            <p:cNvPr id="46" name="Shape 4018">
              <a:extLst>
                <a:ext uri="{FF2B5EF4-FFF2-40B4-BE49-F238E27FC236}">
                  <a16:creationId xmlns:a16="http://schemas.microsoft.com/office/drawing/2014/main" id="{0CBC6152-AA5B-DE53-548A-AD4C6C993CC5}"/>
                </a:ext>
              </a:extLst>
            </p:cNvPr>
            <p:cNvSpPr/>
            <p:nvPr/>
          </p:nvSpPr>
          <p:spPr>
            <a:xfrm>
              <a:off x="3851003" y="3659817"/>
              <a:ext cx="7731942" cy="1077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2"/>
                  </a:solidFill>
                </a:defRPr>
              </a:lvl1pPr>
            </a:lstStyle>
            <a:p>
              <a:pPr algn="just">
                <a:defRPr sz="1800">
                  <a:solidFill>
                    <a:srgbClr val="000000"/>
                  </a:solidFill>
                </a:defRPr>
              </a:pPr>
              <a:r>
                <a:rPr lang="az-Latn-AZ" sz="1600" b="1" dirty="0">
                  <a:solidFill>
                    <a:srgbClr val="A47EA3"/>
                  </a:solidFill>
                  <a:cs typeface="+mn-ea"/>
                  <a:sym typeface="+mn-lt"/>
                </a:rPr>
                <a:t>“Gender (kişi və qadınların) bərabərliyinin təminatları haqqında” Azərbaycan Respublikasının Qanunu </a:t>
              </a:r>
              <a:r>
                <a:rPr lang="az-Latn-AZ" sz="1600" dirty="0">
                  <a:solidFill>
                    <a:srgbClr val="A47EA3"/>
                  </a:solidFill>
                </a:rPr>
                <a:t>cinsindən asılı olmayaraq insanların bərabər hüquqlara malik olduğunu və bu hüquqların həyata keçirilməsində ayrı-seçkiliyin yolverilməz olduğunu müəyyən edir. </a:t>
              </a:r>
              <a:endParaRPr lang="ru-RU" sz="1600" dirty="0">
                <a:solidFill>
                  <a:srgbClr val="A47EA3"/>
                </a:solidFill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3C1D2EA-E06C-41BF-E0B5-80213D5835C3}"/>
              </a:ext>
            </a:extLst>
          </p:cNvPr>
          <p:cNvGrpSpPr/>
          <p:nvPr/>
        </p:nvGrpSpPr>
        <p:grpSpPr>
          <a:xfrm>
            <a:off x="684284" y="3724145"/>
            <a:ext cx="9297623" cy="1080000"/>
            <a:chOff x="749777" y="4181472"/>
            <a:chExt cx="9297623" cy="108000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321B61F8-BF28-8948-1967-A4F68349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49777" y="4181472"/>
              <a:ext cx="1080000" cy="1080000"/>
            </a:xfrm>
            <a:prstGeom prst="rect">
              <a:avLst/>
            </a:prstGeom>
            <a:effectLst/>
          </p:spPr>
        </p:pic>
        <p:sp>
          <p:nvSpPr>
            <p:cNvPr id="50" name="Shape 4018">
              <a:extLst>
                <a:ext uri="{FF2B5EF4-FFF2-40B4-BE49-F238E27FC236}">
                  <a16:creationId xmlns:a16="http://schemas.microsoft.com/office/drawing/2014/main" id="{8896BC93-8D47-D561-2F89-AABA2C09CA02}"/>
                </a:ext>
              </a:extLst>
            </p:cNvPr>
            <p:cNvSpPr/>
            <p:nvPr/>
          </p:nvSpPr>
          <p:spPr>
            <a:xfrm>
              <a:off x="2117755" y="4184256"/>
              <a:ext cx="7929645" cy="1077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2000">
                  <a:solidFill>
                    <a:schemeClr val="accent2"/>
                  </a:solidFill>
                </a:defRPr>
              </a:lvl1pPr>
            </a:lstStyle>
            <a:p>
              <a:pPr algn="just">
                <a:defRPr sz="1800">
                  <a:solidFill>
                    <a:srgbClr val="000000"/>
                  </a:solidFill>
                </a:defRPr>
              </a:pPr>
              <a:r>
                <a:rPr lang="az-Latn-AZ" sz="1600" b="1" dirty="0">
                  <a:solidFill>
                    <a:srgbClr val="8B9091"/>
                  </a:solidFill>
                  <a:cs typeface="+mn-ea"/>
                  <a:sym typeface="+mn-lt"/>
                </a:rPr>
                <a:t>“Azərbaycan Respublikasının İnsan Hüquqları üzrə Müvəkkili (Ombudsman) haqqında” Konstitusiya Qanunu </a:t>
              </a:r>
              <a:r>
                <a:rPr lang="az-Latn-AZ" sz="1600" dirty="0">
                  <a:solidFill>
                    <a:srgbClr val="8B9091"/>
                  </a:solidFill>
                </a:rPr>
                <a:t>insan hüquq və azadlıqlarının müdafiəsini, pozulmuş hüquqların bərpasını təmin etmək və dövlət orqanlarının bu sahədə fəaliyyətinə nəzarət mexanizmi yaratmaq məqsədilə qəbul olunmuşdur. </a:t>
              </a:r>
              <a:endParaRPr lang="ru-RU" sz="1600" dirty="0">
                <a:solidFill>
                  <a:srgbClr val="8B9091"/>
                </a:solidFill>
              </a:endParaRPr>
            </a:p>
          </p:txBody>
        </p:sp>
      </p:grpSp>
      <p:pic>
        <p:nvPicPr>
          <p:cNvPr id="3" name="Рисунок 2" descr="Дом со сплошной заливкой">
            <a:hlinkClick r:id="rId6" action="ppaction://hlinksldjump"/>
            <a:extLst>
              <a:ext uri="{FF2B5EF4-FFF2-40B4-BE49-F238E27FC236}">
                <a16:creationId xmlns:a16="http://schemas.microsoft.com/office/drawing/2014/main" id="{A3EDEE5F-9FDE-C10E-6B3C-3BF28555C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986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4" name="Рисунок 3" descr="Назад со сплошной заливкой">
            <a:hlinkClick r:id="rId9" action="ppaction://hlinksldjump"/>
            <a:extLst>
              <a:ext uri="{FF2B5EF4-FFF2-40B4-BE49-F238E27FC236}">
                <a16:creationId xmlns:a16="http://schemas.microsoft.com/office/drawing/2014/main" id="{F3956760-10AE-FBE0-EB55-D3D5D4C5FE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033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5" name="Рисунок 4" descr="Назад со сплошной заливкой">
            <a:hlinkClick r:id="rId12" action="ppaction://hlinksldjump"/>
            <a:extLst>
              <a:ext uri="{FF2B5EF4-FFF2-40B4-BE49-F238E27FC236}">
                <a16:creationId xmlns:a16="http://schemas.microsoft.com/office/drawing/2014/main" id="{2A7C4F24-D347-D9DB-DD9D-CBCDBE4F18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93975" y="6448950"/>
            <a:ext cx="360000" cy="360000"/>
          </a:xfrm>
          <a:prstGeom prst="rect">
            <a:avLst/>
          </a:prstGeom>
          <a:ln w="34925">
            <a:solidFill>
              <a:srgbClr val="FFFFFF"/>
            </a:solidFill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1852DA-E462-CDC8-3B79-C9AF092033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86704" y="-58204"/>
            <a:ext cx="951658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1426</Words>
  <Application>Microsoft Office PowerPoint</Application>
  <PresentationFormat>Широкоэкранный</PresentationFormat>
  <Paragraphs>158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MS Mincho</vt:lpstr>
      <vt:lpstr>Arial</vt:lpstr>
      <vt:lpstr>Calibri</vt:lpstr>
      <vt:lpstr>Calibri Light</vt:lpstr>
      <vt:lpstr>Helvetica</vt:lpstr>
      <vt:lpstr>Office Theme</vt:lpstr>
      <vt:lpstr>AZƏRBAYCAN RESPUBLİKASININ İNSAN HÜQUQLARI ÜZRƏ MÜVƏKKİLİ (OMBUDSMAN) </vt:lpstr>
      <vt:lpstr>BƏRABƏRLİK HÜQUQU VƏ AYRI-SEÇKİLİYİN QARŞISININ ALINMASI</vt:lpstr>
      <vt:lpstr>Mövzular</vt:lpstr>
      <vt:lpstr>1. Bərabərlik hüququ ilə tanışlıq</vt:lpstr>
      <vt:lpstr>1.1 Bərabərlik hüququ  </vt:lpstr>
      <vt:lpstr>1.2 Bərabərlik hüququnun 4 əsas prinsipi </vt:lpstr>
      <vt:lpstr>1.3 Milli qanunvericilik</vt:lpstr>
      <vt:lpstr>1.4 Beynəlxalq normalar</vt:lpstr>
      <vt:lpstr>2. 2. Bərabərlik hüququ Azərbaycan Qanunvericiliyində</vt:lpstr>
      <vt:lpstr>3. Azərbaycan Ombudsmanın Bərabərliyin təmini mandatı</vt:lpstr>
      <vt:lpstr>4. Bərabərlik hüququnun əhatə dairəsi</vt:lpstr>
      <vt:lpstr>5. Ayrı-seçkilik nədir?</vt:lpstr>
      <vt:lpstr>6. Ayrı-seçkiliyin təsirləri</vt:lpstr>
      <vt:lpstr>7. Qarşısının alınması yolları</vt:lpstr>
      <vt:lpstr>8. Nəticə və Tövsiyələr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Ombudsman Aparati</cp:lastModifiedBy>
  <cp:revision>219</cp:revision>
  <dcterms:created xsi:type="dcterms:W3CDTF">2023-01-09T10:20:46Z</dcterms:created>
  <dcterms:modified xsi:type="dcterms:W3CDTF">2025-04-25T05:47:49Z</dcterms:modified>
</cp:coreProperties>
</file>